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theme/themeOverride4.xml" ContentType="application/vnd.openxmlformats-officedocument.themeOverride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8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9.xml" ContentType="application/vnd.openxmlformats-officedocument.drawingml.chart+xml"/>
  <Override PartName="/ppt/theme/themeOverride5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68" r:id="rId3"/>
    <p:sldId id="367" r:id="rId4"/>
    <p:sldId id="335" r:id="rId5"/>
    <p:sldId id="337" r:id="rId6"/>
    <p:sldId id="340" r:id="rId7"/>
    <p:sldId id="341" r:id="rId8"/>
    <p:sldId id="342" r:id="rId9"/>
    <p:sldId id="382" r:id="rId10"/>
    <p:sldId id="362" r:id="rId11"/>
    <p:sldId id="338" r:id="rId12"/>
    <p:sldId id="343" r:id="rId13"/>
    <p:sldId id="344" r:id="rId14"/>
    <p:sldId id="369" r:id="rId15"/>
    <p:sldId id="347" r:id="rId16"/>
    <p:sldId id="378" r:id="rId17"/>
    <p:sldId id="348" r:id="rId18"/>
    <p:sldId id="349" r:id="rId19"/>
    <p:sldId id="351" r:id="rId20"/>
    <p:sldId id="376" r:id="rId21"/>
    <p:sldId id="379" r:id="rId22"/>
    <p:sldId id="380" r:id="rId23"/>
    <p:sldId id="356" r:id="rId24"/>
    <p:sldId id="383" r:id="rId25"/>
    <p:sldId id="370" r:id="rId26"/>
    <p:sldId id="346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KzbcTUdlr+fVICufgO5U5A==" hashData="ipQJTaIAHjoPryDKDADPLyu9ZpQ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66E4AB"/>
    <a:srgbClr val="BE8201"/>
    <a:srgbClr val="FA5547"/>
    <a:srgbClr val="FFAD00"/>
    <a:srgbClr val="39424D"/>
    <a:srgbClr val="414B56"/>
    <a:srgbClr val="E41F5C"/>
    <a:srgbClr val="E41921"/>
    <a:srgbClr val="E42B38"/>
    <a:srgbClr val="FF45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19" autoAdjust="0"/>
    <p:restoredTop sz="99844" autoAdjust="0"/>
  </p:normalViewPr>
  <p:slideViewPr>
    <p:cSldViewPr snapToGrid="0" snapToObjects="1">
      <p:cViewPr>
        <p:scale>
          <a:sx n="100" d="100"/>
          <a:sy n="100" d="100"/>
        </p:scale>
        <p:origin x="-158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package" Target="../embeddings/Microsoft_Excel_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6"/>
    </mc:Choice>
    <mc:Fallback>
      <c:style val="16"/>
    </mc:Fallback>
  </mc:AlternateContent>
  <c:chart>
    <c:autoTitleDeleted val="1"/>
    <c:plotArea>
      <c:layout/>
      <c:scatterChart>
        <c:scatterStyle val="smooth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-2110930808"/>
        <c:axId val="-2106665688"/>
      </c:scatterChart>
      <c:valAx>
        <c:axId val="-2110930808"/>
        <c:scaling>
          <c:orientation val="minMax"/>
          <c:max val="11.0"/>
        </c:scaling>
        <c:delete val="1"/>
        <c:axPos val="b"/>
        <c:numFmt formatCode="General" sourceLinked="1"/>
        <c:majorTickMark val="out"/>
        <c:minorTickMark val="none"/>
        <c:tickLblPos val="none"/>
        <c:crossAx val="-2106665688"/>
        <c:crosses val="autoZero"/>
        <c:crossBetween val="midCat"/>
        <c:majorUnit val="1.0"/>
      </c:valAx>
      <c:valAx>
        <c:axId val="-2106665688"/>
        <c:scaling>
          <c:orientation val="minMax"/>
          <c:max val="25.0"/>
          <c:min val="-15.0"/>
        </c:scaling>
        <c:delete val="1"/>
        <c:axPos val="l"/>
        <c:numFmt formatCode="General" sourceLinked="1"/>
        <c:majorTickMark val="out"/>
        <c:minorTickMark val="none"/>
        <c:tickLblPos val="none"/>
        <c:crossAx val="-21109308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6"/>
    </mc:Choice>
    <mc:Fallback>
      <c:style val="16"/>
    </mc:Fallback>
  </mc:AlternateContent>
  <c:chart>
    <c:autoTitleDeleted val="1"/>
    <c:plotArea>
      <c:layout/>
      <c:scatterChart>
        <c:scatterStyle val="smooth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-2107246744"/>
        <c:axId val="2038966712"/>
      </c:scatterChart>
      <c:valAx>
        <c:axId val="-2107246744"/>
        <c:scaling>
          <c:orientation val="minMax"/>
          <c:max val="11.0"/>
        </c:scaling>
        <c:delete val="1"/>
        <c:axPos val="b"/>
        <c:numFmt formatCode="General" sourceLinked="1"/>
        <c:majorTickMark val="out"/>
        <c:minorTickMark val="none"/>
        <c:tickLblPos val="none"/>
        <c:crossAx val="2038966712"/>
        <c:crosses val="autoZero"/>
        <c:crossBetween val="midCat"/>
        <c:majorUnit val="1.0"/>
      </c:valAx>
      <c:valAx>
        <c:axId val="2038966712"/>
        <c:scaling>
          <c:orientation val="minMax"/>
          <c:max val="25.0"/>
          <c:min val="-15.0"/>
        </c:scaling>
        <c:delete val="1"/>
        <c:axPos val="l"/>
        <c:numFmt formatCode="General" sourceLinked="1"/>
        <c:majorTickMark val="out"/>
        <c:minorTickMark val="none"/>
        <c:tickLblPos val="none"/>
        <c:crossAx val="-2107246744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marker>
            <c:symbol val="none"/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2.0</c:v>
                </c:pt>
                <c:pt idx="1">
                  <c:v>5.0</c:v>
                </c:pt>
                <c:pt idx="2">
                  <c:v>3.0</c:v>
                </c:pt>
                <c:pt idx="3">
                  <c:v>6.0</c:v>
                </c:pt>
                <c:pt idx="4">
                  <c:v>3.0</c:v>
                </c:pt>
                <c:pt idx="5">
                  <c:v>7.0</c:v>
                </c:pt>
                <c:pt idx="6">
                  <c:v>4.0</c:v>
                </c:pt>
                <c:pt idx="7">
                  <c:v>10.0</c:v>
                </c:pt>
                <c:pt idx="8">
                  <c:v>8.0</c:v>
                </c:pt>
                <c:pt idx="9">
                  <c:v>13.0</c:v>
                </c:pt>
                <c:pt idx="10">
                  <c:v>10.0</c:v>
                </c:pt>
                <c:pt idx="11">
                  <c:v>17.0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7916504"/>
        <c:axId val="-2107904552"/>
      </c:scatterChart>
      <c:valAx>
        <c:axId val="-2107916504"/>
        <c:scaling>
          <c:orientation val="minMax"/>
          <c:max val="11.0"/>
        </c:scaling>
        <c:delete val="1"/>
        <c:axPos val="b"/>
        <c:majorGridlines>
          <c:spPr>
            <a:ln w="3175" cmpd="sng">
              <a:solidFill>
                <a:schemeClr val="bg1">
                  <a:lumMod val="65000"/>
                </a:schemeClr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>
                    <a:latin typeface="Arial"/>
                    <a:cs typeface="Arial"/>
                  </a:defRPr>
                </a:pPr>
                <a:r>
                  <a:rPr lang="en-US" b="0" i="0" dirty="0" err="1" smtClean="0">
                    <a:solidFill>
                      <a:schemeClr val="bg1"/>
                    </a:solidFill>
                    <a:latin typeface="Arial"/>
                    <a:cs typeface="Arial"/>
                  </a:rPr>
                  <a:t>AÑOS</a:t>
                </a:r>
                <a:endParaRPr lang="en-US" b="0" i="0" dirty="0">
                  <a:solidFill>
                    <a:schemeClr val="bg1"/>
                  </a:solidFill>
                  <a:latin typeface="Arial"/>
                  <a:cs typeface="Arial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one"/>
        <c:crossAx val="-2107904552"/>
        <c:crosses val="autoZero"/>
        <c:crossBetween val="midCat"/>
        <c:majorUnit val="1.0"/>
      </c:valAx>
      <c:valAx>
        <c:axId val="-2107904552"/>
        <c:scaling>
          <c:orientation val="minMax"/>
          <c:max val="25.0"/>
          <c:min val="-25.0"/>
        </c:scaling>
        <c:delete val="1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 i="0" dirty="0" err="1" smtClean="0">
                    <a:solidFill>
                      <a:srgbClr val="FFFFFF"/>
                    </a:solidFill>
                    <a:latin typeface="Arial"/>
                    <a:cs typeface="Arial"/>
                  </a:rPr>
                  <a:t>DESEMPEÑO</a:t>
                </a:r>
                <a:endParaRPr lang="en-US" b="0" i="0" dirty="0">
                  <a:solidFill>
                    <a:srgbClr val="FFFFFF"/>
                  </a:solidFill>
                  <a:latin typeface="Arial"/>
                  <a:cs typeface="Arial"/>
                </a:endParaRPr>
              </a:p>
            </c:rich>
          </c:tx>
          <c:layout>
            <c:manualLayout>
              <c:xMode val="edge"/>
              <c:yMode val="edge"/>
              <c:x val="0.01"/>
              <c:y val="0.278723469267834"/>
            </c:manualLayout>
          </c:layout>
          <c:overlay val="0"/>
        </c:title>
        <c:numFmt formatCode="General" sourceLinked="1"/>
        <c:majorTickMark val="out"/>
        <c:minorTickMark val="none"/>
        <c:tickLblPos val="none"/>
        <c:crossAx val="-210791650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6"/>
    </mc:Choice>
    <mc:Fallback>
      <c:style val="1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smooth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-2108606424"/>
        <c:axId val="-2108603208"/>
      </c:scatterChart>
      <c:valAx>
        <c:axId val="-2108606424"/>
        <c:scaling>
          <c:orientation val="minMax"/>
          <c:max val="11.0"/>
        </c:scaling>
        <c:delete val="1"/>
        <c:axPos val="b"/>
        <c:numFmt formatCode="General" sourceLinked="1"/>
        <c:majorTickMark val="out"/>
        <c:minorTickMark val="none"/>
        <c:tickLblPos val="none"/>
        <c:crossAx val="-2108603208"/>
        <c:crosses val="autoZero"/>
        <c:crossBetween val="midCat"/>
        <c:majorUnit val="1.0"/>
      </c:valAx>
      <c:valAx>
        <c:axId val="-2108603208"/>
        <c:scaling>
          <c:orientation val="minMax"/>
          <c:max val="25.0"/>
          <c:min val="-15.0"/>
        </c:scaling>
        <c:delete val="1"/>
        <c:axPos val="l"/>
        <c:numFmt formatCode="General" sourceLinked="1"/>
        <c:majorTickMark val="out"/>
        <c:minorTickMark val="none"/>
        <c:tickLblPos val="none"/>
        <c:crossAx val="-2108606424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6"/>
    </mc:Choice>
    <mc:Fallback>
      <c:style val="1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marker>
            <c:symbol val="none"/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2.0</c:v>
                </c:pt>
                <c:pt idx="1">
                  <c:v>5.0</c:v>
                </c:pt>
                <c:pt idx="2">
                  <c:v>3.0</c:v>
                </c:pt>
                <c:pt idx="3">
                  <c:v>6.0</c:v>
                </c:pt>
                <c:pt idx="4">
                  <c:v>3.0</c:v>
                </c:pt>
                <c:pt idx="5">
                  <c:v>7.0</c:v>
                </c:pt>
                <c:pt idx="6">
                  <c:v>4.0</c:v>
                </c:pt>
                <c:pt idx="7">
                  <c:v>9.0</c:v>
                </c:pt>
                <c:pt idx="8">
                  <c:v>7.0</c:v>
                </c:pt>
                <c:pt idx="9">
                  <c:v>12.0</c:v>
                </c:pt>
                <c:pt idx="10">
                  <c:v>9.0</c:v>
                </c:pt>
                <c:pt idx="11">
                  <c:v>14.0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8682536"/>
        <c:axId val="-2108037128"/>
      </c:scatterChart>
      <c:valAx>
        <c:axId val="-2108682536"/>
        <c:scaling>
          <c:orientation val="minMax"/>
          <c:max val="11.0"/>
        </c:scaling>
        <c:delete val="1"/>
        <c:axPos val="b"/>
        <c:numFmt formatCode="General" sourceLinked="1"/>
        <c:majorTickMark val="out"/>
        <c:minorTickMark val="none"/>
        <c:tickLblPos val="none"/>
        <c:crossAx val="-2108037128"/>
        <c:crosses val="autoZero"/>
        <c:crossBetween val="midCat"/>
        <c:majorUnit val="1.0"/>
      </c:valAx>
      <c:valAx>
        <c:axId val="-2108037128"/>
        <c:scaling>
          <c:orientation val="minMax"/>
          <c:max val="25.0"/>
          <c:min val="-15.0"/>
        </c:scaling>
        <c:delete val="1"/>
        <c:axPos val="l"/>
        <c:numFmt formatCode="General" sourceLinked="1"/>
        <c:majorTickMark val="out"/>
        <c:minorTickMark val="none"/>
        <c:tickLblPos val="none"/>
        <c:crossAx val="-2108682536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>
              <a:solidFill>
                <a:srgbClr val="4F81BD"/>
              </a:solidFill>
            </a:ln>
          </c:spPr>
          <c:marker>
            <c:symbol val="none"/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2.0</c:v>
                </c:pt>
                <c:pt idx="1">
                  <c:v>5.0</c:v>
                </c:pt>
                <c:pt idx="2">
                  <c:v>3.0</c:v>
                </c:pt>
                <c:pt idx="3">
                  <c:v>10.0</c:v>
                </c:pt>
                <c:pt idx="4">
                  <c:v>0.0</c:v>
                </c:pt>
                <c:pt idx="5">
                  <c:v>-8.0</c:v>
                </c:pt>
                <c:pt idx="6">
                  <c:v>0.5</c:v>
                </c:pt>
                <c:pt idx="7">
                  <c:v>14.0</c:v>
                </c:pt>
                <c:pt idx="8">
                  <c:v>7.0</c:v>
                </c:pt>
                <c:pt idx="9">
                  <c:v>12.0</c:v>
                </c:pt>
                <c:pt idx="10">
                  <c:v>9.0</c:v>
                </c:pt>
                <c:pt idx="11">
                  <c:v>14.0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8029976"/>
        <c:axId val="2029551672"/>
      </c:scatterChart>
      <c:valAx>
        <c:axId val="-2108029976"/>
        <c:scaling>
          <c:orientation val="minMax"/>
          <c:max val="11.0"/>
        </c:scaling>
        <c:delete val="1"/>
        <c:axPos val="b"/>
        <c:majorGridlines/>
        <c:title>
          <c:tx>
            <c:rich>
              <a:bodyPr/>
              <a:lstStyle/>
              <a:p>
                <a:pPr>
                  <a:defRPr>
                    <a:latin typeface="Qrial"/>
                    <a:cs typeface="Qrial"/>
                  </a:defRPr>
                </a:pPr>
                <a:r>
                  <a:rPr lang="en-US" b="0" i="0" dirty="0" err="1" smtClean="0">
                    <a:solidFill>
                      <a:schemeClr val="bg1"/>
                    </a:solidFill>
                    <a:latin typeface="Qrial"/>
                    <a:cs typeface="Qrial"/>
                  </a:rPr>
                  <a:t>AÑOS</a:t>
                </a:r>
                <a:endParaRPr lang="en-US" b="0" i="0" dirty="0">
                  <a:solidFill>
                    <a:schemeClr val="bg1"/>
                  </a:solidFill>
                  <a:latin typeface="Qrial"/>
                  <a:cs typeface="Qrial"/>
                </a:endParaRPr>
              </a:p>
            </c:rich>
          </c:tx>
          <c:layout>
            <c:manualLayout>
              <c:xMode val="edge"/>
              <c:yMode val="edge"/>
              <c:x val="0.481101687289089"/>
              <c:y val="0.926567164179104"/>
            </c:manualLayout>
          </c:layout>
          <c:overlay val="0"/>
        </c:title>
        <c:numFmt formatCode="General" sourceLinked="1"/>
        <c:majorTickMark val="out"/>
        <c:minorTickMark val="none"/>
        <c:tickLblPos val="none"/>
        <c:crossAx val="2029551672"/>
        <c:crosses val="autoZero"/>
        <c:crossBetween val="midCat"/>
        <c:majorUnit val="1.0"/>
      </c:valAx>
      <c:valAx>
        <c:axId val="2029551672"/>
        <c:scaling>
          <c:orientation val="minMax"/>
          <c:max val="25.0"/>
          <c:min val="-25.0"/>
        </c:scaling>
        <c:delete val="1"/>
        <c:axPos val="l"/>
        <c:majorGridlines/>
        <c:title>
          <c:tx>
            <c:rich>
              <a:bodyPr rot="-5400000" vert="horz"/>
              <a:lstStyle/>
              <a:p>
                <a:pPr>
                  <a:defRPr>
                    <a:latin typeface="Arial"/>
                    <a:cs typeface="Arial"/>
                  </a:defRPr>
                </a:pPr>
                <a:r>
                  <a:rPr lang="en-US" b="0" i="0" dirty="0" err="1" smtClean="0">
                    <a:solidFill>
                      <a:srgbClr val="FFFFFF"/>
                    </a:solidFill>
                    <a:latin typeface="Arial"/>
                    <a:cs typeface="Arial"/>
                  </a:rPr>
                  <a:t>DESEMPEÑO</a:t>
                </a:r>
                <a:endParaRPr lang="en-US" b="0" i="0" dirty="0">
                  <a:solidFill>
                    <a:srgbClr val="FFFFFF"/>
                  </a:solidFill>
                  <a:latin typeface="Arial"/>
                  <a:cs typeface="Arial"/>
                </a:endParaRPr>
              </a:p>
            </c:rich>
          </c:tx>
          <c:layout>
            <c:manualLayout>
              <c:xMode val="edge"/>
              <c:yMode val="edge"/>
              <c:x val="0.00857142857142857"/>
              <c:y val="0.284693618521565"/>
            </c:manualLayout>
          </c:layout>
          <c:overlay val="0"/>
        </c:title>
        <c:numFmt formatCode="General" sourceLinked="1"/>
        <c:majorTickMark val="out"/>
        <c:minorTickMark val="none"/>
        <c:tickLblPos val="none"/>
        <c:crossAx val="-210802997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38100" cmpd="sng"/>
          </c:spPr>
          <c:marker>
            <c:symbol val="none"/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</c:numCache>
            </c:numRef>
          </c:xVal>
          <c:yVal>
            <c:numRef>
              <c:f>Sheet1!$B$2:$B$29</c:f>
              <c:numCache>
                <c:formatCode>General</c:formatCode>
                <c:ptCount val="28"/>
                <c:pt idx="0">
                  <c:v>0.0</c:v>
                </c:pt>
                <c:pt idx="1">
                  <c:v>4.0</c:v>
                </c:pt>
                <c:pt idx="2">
                  <c:v>4.0</c:v>
                </c:pt>
                <c:pt idx="3">
                  <c:v>-2.0</c:v>
                </c:pt>
                <c:pt idx="4">
                  <c:v>-2.0</c:v>
                </c:pt>
                <c:pt idx="5">
                  <c:v>4.0</c:v>
                </c:pt>
                <c:pt idx="6">
                  <c:v>4.0</c:v>
                </c:pt>
                <c:pt idx="7">
                  <c:v>-2.0</c:v>
                </c:pt>
                <c:pt idx="8">
                  <c:v>-2.0</c:v>
                </c:pt>
                <c:pt idx="9">
                  <c:v>4.0</c:v>
                </c:pt>
                <c:pt idx="10">
                  <c:v>4.0</c:v>
                </c:pt>
                <c:pt idx="11">
                  <c:v>-2.0</c:v>
                </c:pt>
                <c:pt idx="12">
                  <c:v>-2.0</c:v>
                </c:pt>
                <c:pt idx="13">
                  <c:v>4.0</c:v>
                </c:pt>
                <c:pt idx="14">
                  <c:v>4.0</c:v>
                </c:pt>
                <c:pt idx="15">
                  <c:v>-2.0</c:v>
                </c:pt>
                <c:pt idx="16">
                  <c:v>-2.0</c:v>
                </c:pt>
                <c:pt idx="17">
                  <c:v>4.0</c:v>
                </c:pt>
                <c:pt idx="18">
                  <c:v>4.0</c:v>
                </c:pt>
                <c:pt idx="19">
                  <c:v>-2.0</c:v>
                </c:pt>
                <c:pt idx="20">
                  <c:v>-2.0</c:v>
                </c:pt>
                <c:pt idx="21">
                  <c:v>4.0</c:v>
                </c:pt>
                <c:pt idx="22">
                  <c:v>4.0</c:v>
                </c:pt>
                <c:pt idx="23">
                  <c:v>-2.0</c:v>
                </c:pt>
                <c:pt idx="24">
                  <c:v>-2.0</c:v>
                </c:pt>
                <c:pt idx="25">
                  <c:v>4.0</c:v>
                </c:pt>
                <c:pt idx="26">
                  <c:v>4.0</c:v>
                </c:pt>
                <c:pt idx="27">
                  <c:v>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8699112"/>
        <c:axId val="-2107375176"/>
      </c:scatterChart>
      <c:valAx>
        <c:axId val="20386991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2107375176"/>
        <c:crosses val="autoZero"/>
        <c:crossBetween val="midCat"/>
      </c:valAx>
      <c:valAx>
        <c:axId val="-21073751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203869911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marker>
            <c:symbol val="none"/>
          </c:marker>
          <c:cat>
            <c:numRef>
              <c:f>Sheet1!$A$2:$A$37</c:f>
              <c:numCache>
                <c:formatCode>General</c:formatCode>
                <c:ptCount val="36"/>
                <c:pt idx="0">
                  <c:v>1981.0</c:v>
                </c:pt>
                <c:pt idx="1">
                  <c:v>1982.0</c:v>
                </c:pt>
                <c:pt idx="2">
                  <c:v>1983.0</c:v>
                </c:pt>
                <c:pt idx="3">
                  <c:v>1984.0</c:v>
                </c:pt>
                <c:pt idx="4">
                  <c:v>1985.0</c:v>
                </c:pt>
                <c:pt idx="5">
                  <c:v>1986.0</c:v>
                </c:pt>
                <c:pt idx="6">
                  <c:v>1987.0</c:v>
                </c:pt>
                <c:pt idx="7">
                  <c:v>1988.0</c:v>
                </c:pt>
                <c:pt idx="8">
                  <c:v>1989.0</c:v>
                </c:pt>
                <c:pt idx="9">
                  <c:v>1990.0</c:v>
                </c:pt>
                <c:pt idx="10">
                  <c:v>1991.0</c:v>
                </c:pt>
                <c:pt idx="11">
                  <c:v>1992.0</c:v>
                </c:pt>
                <c:pt idx="12">
                  <c:v>1993.0</c:v>
                </c:pt>
                <c:pt idx="13">
                  <c:v>1994.0</c:v>
                </c:pt>
                <c:pt idx="14">
                  <c:v>1995.0</c:v>
                </c:pt>
                <c:pt idx="15">
                  <c:v>1996.0</c:v>
                </c:pt>
                <c:pt idx="16">
                  <c:v>1997.0</c:v>
                </c:pt>
                <c:pt idx="17">
                  <c:v>1998.0</c:v>
                </c:pt>
                <c:pt idx="18">
                  <c:v>1999.0</c:v>
                </c:pt>
                <c:pt idx="19">
                  <c:v>2000.0</c:v>
                </c:pt>
                <c:pt idx="20">
                  <c:v>2001.0</c:v>
                </c:pt>
                <c:pt idx="21">
                  <c:v>2002.0</c:v>
                </c:pt>
                <c:pt idx="22">
                  <c:v>2003.0</c:v>
                </c:pt>
                <c:pt idx="23">
                  <c:v>2004.0</c:v>
                </c:pt>
                <c:pt idx="24">
                  <c:v>2005.0</c:v>
                </c:pt>
                <c:pt idx="25">
                  <c:v>2006.0</c:v>
                </c:pt>
                <c:pt idx="26">
                  <c:v>2007.0</c:v>
                </c:pt>
                <c:pt idx="27">
                  <c:v>2008.0</c:v>
                </c:pt>
                <c:pt idx="28">
                  <c:v>2009.0</c:v>
                </c:pt>
                <c:pt idx="29">
                  <c:v>2010.0</c:v>
                </c:pt>
                <c:pt idx="30">
                  <c:v>2011.0</c:v>
                </c:pt>
                <c:pt idx="31">
                  <c:v>2012.0</c:v>
                </c:pt>
                <c:pt idx="32">
                  <c:v>2013.0</c:v>
                </c:pt>
                <c:pt idx="33">
                  <c:v>2014.0</c:v>
                </c:pt>
                <c:pt idx="34">
                  <c:v>2015.0</c:v>
                </c:pt>
                <c:pt idx="35">
                  <c:v>2016.0</c:v>
                </c:pt>
              </c:numCache>
            </c:numRef>
          </c:cat>
          <c:val>
            <c:numRef>
              <c:f>Sheet1!$B$2:$B$37</c:f>
              <c:numCache>
                <c:formatCode>0.00%</c:formatCode>
                <c:ptCount val="36"/>
                <c:pt idx="0">
                  <c:v>-0.0973</c:v>
                </c:pt>
                <c:pt idx="1">
                  <c:v>0.1476</c:v>
                </c:pt>
                <c:pt idx="2">
                  <c:v>0.1727</c:v>
                </c:pt>
                <c:pt idx="3">
                  <c:v>0.014</c:v>
                </c:pt>
                <c:pt idx="4">
                  <c:v>0.2633</c:v>
                </c:pt>
                <c:pt idx="5">
                  <c:v>0.1462</c:v>
                </c:pt>
                <c:pt idx="6">
                  <c:v>0.0203</c:v>
                </c:pt>
                <c:pt idx="7">
                  <c:v>0.124</c:v>
                </c:pt>
                <c:pt idx="8">
                  <c:v>0.2725</c:v>
                </c:pt>
                <c:pt idx="9">
                  <c:v>-0.0656</c:v>
                </c:pt>
                <c:pt idx="10">
                  <c:v>0.2631</c:v>
                </c:pt>
                <c:pt idx="11">
                  <c:v>0.0446</c:v>
                </c:pt>
                <c:pt idx="12">
                  <c:v>0.0706</c:v>
                </c:pt>
                <c:pt idx="13">
                  <c:v>-0.0154</c:v>
                </c:pt>
                <c:pt idx="14">
                  <c:v>0.3411</c:v>
                </c:pt>
                <c:pt idx="15">
                  <c:v>0.2026</c:v>
                </c:pt>
                <c:pt idx="16">
                  <c:v>0.3101</c:v>
                </c:pt>
                <c:pt idx="17">
                  <c:v>0.2667</c:v>
                </c:pt>
                <c:pt idx="18">
                  <c:v>0.1953</c:v>
                </c:pt>
                <c:pt idx="19">
                  <c:v>-0.1014</c:v>
                </c:pt>
                <c:pt idx="20">
                  <c:v>-0.1304</c:v>
                </c:pt>
                <c:pt idx="21">
                  <c:v>-0.2337</c:v>
                </c:pt>
                <c:pt idx="22">
                  <c:v>0.2638</c:v>
                </c:pt>
                <c:pt idx="23">
                  <c:v>0.0899</c:v>
                </c:pt>
                <c:pt idx="24">
                  <c:v>0.03</c:v>
                </c:pt>
                <c:pt idx="25">
                  <c:v>0.1362</c:v>
                </c:pt>
                <c:pt idx="26">
                  <c:v>0.0353</c:v>
                </c:pt>
                <c:pt idx="27">
                  <c:v>-0.3849</c:v>
                </c:pt>
                <c:pt idx="28">
                  <c:v>0.2345</c:v>
                </c:pt>
                <c:pt idx="29">
                  <c:v>0.1278</c:v>
                </c:pt>
                <c:pt idx="30">
                  <c:v>0.0</c:v>
                </c:pt>
                <c:pt idx="31">
                  <c:v>0.1341</c:v>
                </c:pt>
                <c:pt idx="32">
                  <c:v>0.296</c:v>
                </c:pt>
                <c:pt idx="33">
                  <c:v>0.1139</c:v>
                </c:pt>
                <c:pt idx="34">
                  <c:v>-0.0073</c:v>
                </c:pt>
                <c:pt idx="35">
                  <c:v>0.0954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7468456"/>
        <c:axId val="-2107521336"/>
      </c:lineChart>
      <c:catAx>
        <c:axId val="-210746845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bg1"/>
                </a:solidFill>
                <a:latin typeface="Arial"/>
                <a:cs typeface="Arial"/>
              </a:defRPr>
            </a:pPr>
            <a:endParaRPr lang="en-US"/>
          </a:p>
        </c:txPr>
        <c:crossAx val="-2107521336"/>
        <c:crosses val="autoZero"/>
        <c:auto val="1"/>
        <c:lblAlgn val="ctr"/>
        <c:lblOffset val="100"/>
        <c:noMultiLvlLbl val="0"/>
      </c:catAx>
      <c:valAx>
        <c:axId val="-2107521336"/>
        <c:scaling>
          <c:orientation val="minMax"/>
          <c:max val="1.0"/>
          <c:min val="-0.6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rgbClr val="FFFFFF"/>
                </a:solidFill>
                <a:latin typeface="Arial"/>
                <a:cs typeface="Arial"/>
              </a:defRPr>
            </a:pPr>
            <a:endParaRPr lang="en-US"/>
          </a:p>
        </c:txPr>
        <c:crossAx val="-2107468456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marker>
            <c:symbol val="none"/>
          </c:marker>
          <c:cat>
            <c:numRef>
              <c:f>Sheet1!$A$2:$A$37</c:f>
              <c:numCache>
                <c:formatCode>General</c:formatCode>
                <c:ptCount val="36"/>
                <c:pt idx="0">
                  <c:v>1981.0</c:v>
                </c:pt>
                <c:pt idx="1">
                  <c:v>1982.0</c:v>
                </c:pt>
                <c:pt idx="2">
                  <c:v>1983.0</c:v>
                </c:pt>
                <c:pt idx="3">
                  <c:v>1984.0</c:v>
                </c:pt>
                <c:pt idx="4">
                  <c:v>1985.0</c:v>
                </c:pt>
                <c:pt idx="5">
                  <c:v>1986.0</c:v>
                </c:pt>
                <c:pt idx="6">
                  <c:v>1987.0</c:v>
                </c:pt>
                <c:pt idx="7">
                  <c:v>1988.0</c:v>
                </c:pt>
                <c:pt idx="8">
                  <c:v>1989.0</c:v>
                </c:pt>
                <c:pt idx="9">
                  <c:v>1990.0</c:v>
                </c:pt>
                <c:pt idx="10">
                  <c:v>1991.0</c:v>
                </c:pt>
                <c:pt idx="11">
                  <c:v>1992.0</c:v>
                </c:pt>
                <c:pt idx="12">
                  <c:v>1993.0</c:v>
                </c:pt>
                <c:pt idx="13">
                  <c:v>1994.0</c:v>
                </c:pt>
                <c:pt idx="14">
                  <c:v>1995.0</c:v>
                </c:pt>
                <c:pt idx="15">
                  <c:v>1996.0</c:v>
                </c:pt>
                <c:pt idx="16">
                  <c:v>1997.0</c:v>
                </c:pt>
                <c:pt idx="17">
                  <c:v>1998.0</c:v>
                </c:pt>
                <c:pt idx="18">
                  <c:v>1999.0</c:v>
                </c:pt>
                <c:pt idx="19">
                  <c:v>2000.0</c:v>
                </c:pt>
                <c:pt idx="20">
                  <c:v>2001.0</c:v>
                </c:pt>
                <c:pt idx="21">
                  <c:v>2002.0</c:v>
                </c:pt>
                <c:pt idx="22">
                  <c:v>2003.0</c:v>
                </c:pt>
                <c:pt idx="23">
                  <c:v>2004.0</c:v>
                </c:pt>
                <c:pt idx="24">
                  <c:v>2005.0</c:v>
                </c:pt>
                <c:pt idx="25">
                  <c:v>2006.0</c:v>
                </c:pt>
                <c:pt idx="26">
                  <c:v>2007.0</c:v>
                </c:pt>
                <c:pt idx="27">
                  <c:v>2008.0</c:v>
                </c:pt>
                <c:pt idx="28">
                  <c:v>2009.0</c:v>
                </c:pt>
                <c:pt idx="29">
                  <c:v>2010.0</c:v>
                </c:pt>
                <c:pt idx="30">
                  <c:v>2011.0</c:v>
                </c:pt>
                <c:pt idx="31">
                  <c:v>2012.0</c:v>
                </c:pt>
                <c:pt idx="32">
                  <c:v>2013.0</c:v>
                </c:pt>
                <c:pt idx="33">
                  <c:v>2014.0</c:v>
                </c:pt>
                <c:pt idx="34">
                  <c:v>2015.0</c:v>
                </c:pt>
                <c:pt idx="35">
                  <c:v>2016.0</c:v>
                </c:pt>
              </c:numCache>
            </c:numRef>
          </c:cat>
          <c:val>
            <c:numRef>
              <c:f>Sheet1!$B$2:$B$37</c:f>
              <c:numCache>
                <c:formatCode>0.00%</c:formatCode>
                <c:ptCount val="36"/>
                <c:pt idx="0">
                  <c:v>-0.032</c:v>
                </c:pt>
                <c:pt idx="1">
                  <c:v>0.187</c:v>
                </c:pt>
                <c:pt idx="2">
                  <c:v>0.199</c:v>
                </c:pt>
                <c:pt idx="3">
                  <c:v>-0.113</c:v>
                </c:pt>
                <c:pt idx="4">
                  <c:v>0.071</c:v>
                </c:pt>
                <c:pt idx="5">
                  <c:v>0.0689</c:v>
                </c:pt>
                <c:pt idx="6">
                  <c:v>0.105</c:v>
                </c:pt>
                <c:pt idx="7">
                  <c:v>0.1354</c:v>
                </c:pt>
                <c:pt idx="8">
                  <c:v>0.2617</c:v>
                </c:pt>
                <c:pt idx="9">
                  <c:v>-0.1041</c:v>
                </c:pt>
                <c:pt idx="10">
                  <c:v>0.6499</c:v>
                </c:pt>
                <c:pt idx="11">
                  <c:v>0.0886</c:v>
                </c:pt>
                <c:pt idx="12">
                  <c:v>0.1058</c:v>
                </c:pt>
                <c:pt idx="13">
                  <c:v>0.015</c:v>
                </c:pt>
                <c:pt idx="14">
                  <c:v>0.4254</c:v>
                </c:pt>
                <c:pt idx="15">
                  <c:v>0.4254</c:v>
                </c:pt>
                <c:pt idx="16">
                  <c:v>0.2063</c:v>
                </c:pt>
                <c:pt idx="17">
                  <c:v>0.853</c:v>
                </c:pt>
                <c:pt idx="18">
                  <c:v>1.0195</c:v>
                </c:pt>
                <c:pt idx="19">
                  <c:v>-0.3684</c:v>
                </c:pt>
                <c:pt idx="20">
                  <c:v>-0.3265</c:v>
                </c:pt>
                <c:pt idx="21">
                  <c:v>-0.3758</c:v>
                </c:pt>
                <c:pt idx="22">
                  <c:v>0.4912</c:v>
                </c:pt>
                <c:pt idx="23">
                  <c:v>0.1044</c:v>
                </c:pt>
                <c:pt idx="24">
                  <c:v>0.0149</c:v>
                </c:pt>
                <c:pt idx="25">
                  <c:v>0.0679</c:v>
                </c:pt>
                <c:pt idx="26">
                  <c:v>0.1867</c:v>
                </c:pt>
                <c:pt idx="27">
                  <c:v>-0.4189</c:v>
                </c:pt>
                <c:pt idx="28">
                  <c:v>0.5354</c:v>
                </c:pt>
                <c:pt idx="29">
                  <c:v>0.1922</c:v>
                </c:pt>
                <c:pt idx="30">
                  <c:v>0.027</c:v>
                </c:pt>
                <c:pt idx="31">
                  <c:v>0.1682</c:v>
                </c:pt>
                <c:pt idx="32">
                  <c:v>0.3499</c:v>
                </c:pt>
                <c:pt idx="33">
                  <c:v>0.1794</c:v>
                </c:pt>
                <c:pt idx="34">
                  <c:v>0.0843</c:v>
                </c:pt>
                <c:pt idx="35">
                  <c:v>0.0589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9887448"/>
        <c:axId val="-2110239976"/>
      </c:lineChart>
      <c:catAx>
        <c:axId val="-2109887448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bg1"/>
                </a:solidFill>
                <a:latin typeface="Arial"/>
                <a:cs typeface="Arial"/>
              </a:defRPr>
            </a:pPr>
            <a:endParaRPr lang="en-US"/>
          </a:p>
        </c:txPr>
        <c:crossAx val="-2110239976"/>
        <c:crosses val="autoZero"/>
        <c:auto val="1"/>
        <c:lblAlgn val="ctr"/>
        <c:lblOffset val="100"/>
        <c:noMultiLvlLbl val="0"/>
      </c:catAx>
      <c:valAx>
        <c:axId val="-2110239976"/>
        <c:scaling>
          <c:orientation val="minMax"/>
          <c:max val="1.0"/>
          <c:min val="-0.6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rgbClr val="FFFFFF"/>
                </a:solidFill>
                <a:latin typeface="Arial"/>
                <a:cs typeface="Arial"/>
              </a:defRPr>
            </a:pPr>
            <a:endParaRPr lang="en-US"/>
          </a:p>
        </c:txPr>
        <c:crossAx val="-2109887448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F879C-7828-9C4A-B118-CBBEDAF1FA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9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02A75-2D41-0649-B68B-152BAEC802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382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82AF48D-688E-4B3A-97D7-FF7564307488}" type="slidenum">
              <a:t>14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82AF48D-688E-4B3A-97D7-FF7564307488}" type="slidenum">
              <a:rPr/>
              <a:pPr marL="0" marR="0" lvl="0" indent="0" algn="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02A75-2D41-0649-B68B-152BAEC802B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7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utterstock_16477790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6188074"/>
            <a:ext cx="9144000" cy="663575"/>
          </a:xfrm>
          <a:prstGeom prst="rect">
            <a:avLst/>
          </a:prstGeom>
          <a:solidFill>
            <a:srgbClr val="000611"/>
          </a:solidFill>
          <a:ln>
            <a:solidFill>
              <a:srgbClr val="0006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Picture 10" descr="template-05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88075"/>
            <a:ext cx="9144000" cy="15875"/>
          </a:xfrm>
          <a:prstGeom prst="rect">
            <a:avLst/>
          </a:prstGeom>
        </p:spPr>
      </p:pic>
      <p:pic>
        <p:nvPicPr>
          <p:cNvPr id="13" name="Picture 12" descr="BMI Comp Blanco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5577" y="6302484"/>
            <a:ext cx="892846" cy="452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188074"/>
            <a:ext cx="9144000" cy="663575"/>
          </a:xfrm>
          <a:prstGeom prst="rect">
            <a:avLst/>
          </a:prstGeom>
          <a:solidFill>
            <a:srgbClr val="000611"/>
          </a:solidFill>
          <a:ln>
            <a:solidFill>
              <a:srgbClr val="0006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 descr="template-05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88075"/>
            <a:ext cx="9144000" cy="15875"/>
          </a:xfrm>
          <a:prstGeom prst="rect">
            <a:avLst/>
          </a:prstGeom>
        </p:spPr>
      </p:pic>
      <p:pic>
        <p:nvPicPr>
          <p:cNvPr id="10" name="Picture 9" descr="BMI Comp Blanc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5577" y="6302484"/>
            <a:ext cx="892846" cy="4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68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2.jpg"/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391" cy="68514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>
          <a:xfrm>
            <a:off x="0" y="6188074"/>
            <a:ext cx="9144000" cy="663575"/>
          </a:xfrm>
          <a:prstGeom prst="rect">
            <a:avLst/>
          </a:prstGeom>
          <a:solidFill>
            <a:srgbClr val="000611"/>
          </a:solidFill>
          <a:ln>
            <a:solidFill>
              <a:srgbClr val="0006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" name="Picture 3" descr="template-05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88075"/>
            <a:ext cx="9144000" cy="15875"/>
          </a:xfrm>
          <a:prstGeom prst="rect">
            <a:avLst/>
          </a:prstGeom>
        </p:spPr>
      </p:pic>
      <p:pic>
        <p:nvPicPr>
          <p:cNvPr id="5" name="Picture 4" descr="template-05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9565"/>
            <a:ext cx="9144000" cy="15875"/>
          </a:xfrm>
          <a:prstGeom prst="rect">
            <a:avLst/>
          </a:prstGeom>
        </p:spPr>
      </p:pic>
      <p:pic>
        <p:nvPicPr>
          <p:cNvPr id="6" name="Picture 5" descr="BMI Comp Blanco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5577" y="6302484"/>
            <a:ext cx="892846" cy="4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8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jpg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391" cy="6857543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188074"/>
            <a:ext cx="9144000" cy="663575"/>
          </a:xfrm>
          <a:prstGeom prst="rect">
            <a:avLst/>
          </a:prstGeom>
          <a:solidFill>
            <a:srgbClr val="000611"/>
          </a:solidFill>
          <a:ln>
            <a:solidFill>
              <a:srgbClr val="0006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" name="Picture 3" descr="template-05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88075"/>
            <a:ext cx="9144000" cy="15875"/>
          </a:xfrm>
          <a:prstGeom prst="rect">
            <a:avLst/>
          </a:prstGeom>
        </p:spPr>
      </p:pic>
      <p:pic>
        <p:nvPicPr>
          <p:cNvPr id="5" name="Picture 4" descr="template-05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9565"/>
            <a:ext cx="9144000" cy="15875"/>
          </a:xfrm>
          <a:prstGeom prst="rect">
            <a:avLst/>
          </a:prstGeom>
        </p:spPr>
      </p:pic>
      <p:pic>
        <p:nvPicPr>
          <p:cNvPr id="6" name="Picture 5" descr="BMI Comp Blanco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5577" y="6302484"/>
            <a:ext cx="892846" cy="4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88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6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27088"/>
            <a:ext cx="8229600" cy="773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5500" y="1803400"/>
            <a:ext cx="7493000" cy="4322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D7741-41FF-F243-AC1D-36A5EBF0BDB0}" type="datetime1">
              <a:rPr lang="en-US" smtClean="0"/>
              <a:pPr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883E4-FD3B-2641-B605-FFA32AAB046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just" defTabSz="457200" rtl="0" eaLnBrk="1" latinLnBrk="0" hangingPunct="1">
        <a:lnSpc>
          <a:spcPts val="1800"/>
        </a:lnSpc>
        <a:spcBef>
          <a:spcPct val="20000"/>
        </a:spcBef>
        <a:buFont typeface="Arial"/>
        <a:buChar char="•"/>
        <a:defRPr sz="1800" kern="1200" spc="0">
          <a:solidFill>
            <a:schemeClr val="bg1"/>
          </a:solidFill>
          <a:latin typeface="Arial"/>
          <a:ea typeface="+mn-ea"/>
          <a:cs typeface="Arial"/>
        </a:defRPr>
      </a:lvl1pPr>
      <a:lvl2pPr marL="742950" indent="-285750" algn="just" defTabSz="457200" rtl="0" eaLnBrk="1" latinLnBrk="0" hangingPunct="1">
        <a:lnSpc>
          <a:spcPts val="1800"/>
        </a:lnSpc>
        <a:spcBef>
          <a:spcPct val="20000"/>
        </a:spcBef>
        <a:buFont typeface="Arial"/>
        <a:buChar char="•"/>
        <a:defRPr sz="1600" kern="1200" spc="0"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just" defTabSz="457200" rtl="0" eaLnBrk="1" latinLnBrk="0" hangingPunct="1">
        <a:lnSpc>
          <a:spcPts val="1800"/>
        </a:lnSpc>
        <a:spcBef>
          <a:spcPct val="20000"/>
        </a:spcBef>
        <a:buFont typeface="Arial"/>
        <a:buChar char="•"/>
        <a:defRPr sz="1400" kern="1200" spc="0">
          <a:solidFill>
            <a:schemeClr val="bg1"/>
          </a:solidFill>
          <a:latin typeface="Arial"/>
          <a:ea typeface="+mn-ea"/>
          <a:cs typeface="Arial"/>
        </a:defRPr>
      </a:lvl3pPr>
      <a:lvl4pPr marL="1600200" indent="-228600" algn="just" defTabSz="457200" rtl="0" eaLnBrk="1" latinLnBrk="0" hangingPunct="1">
        <a:lnSpc>
          <a:spcPts val="1800"/>
        </a:lnSpc>
        <a:spcBef>
          <a:spcPct val="20000"/>
        </a:spcBef>
        <a:buFont typeface="Arial"/>
        <a:buChar char="•"/>
        <a:defRPr sz="1200" kern="1200" spc="0">
          <a:solidFill>
            <a:schemeClr val="bg1"/>
          </a:solidFill>
          <a:latin typeface="Arial"/>
          <a:ea typeface="+mn-ea"/>
          <a:cs typeface="Arial"/>
        </a:defRPr>
      </a:lvl4pPr>
      <a:lvl5pPr marL="2057400" indent="-228600" algn="just" defTabSz="457200" rtl="0" eaLnBrk="1" latinLnBrk="0" hangingPunct="1">
        <a:lnSpc>
          <a:spcPts val="1800"/>
        </a:lnSpc>
        <a:spcBef>
          <a:spcPct val="20000"/>
        </a:spcBef>
        <a:buFont typeface="Arial"/>
        <a:buChar char="•"/>
        <a:defRPr sz="1200" kern="1200" spc="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1" Type="http://schemas.microsoft.com/office/2007/relationships/hdphoto" Target="../media/hdphoto16.wdp"/><Relationship Id="rId12" Type="http://schemas.openxmlformats.org/officeDocument/2006/relationships/image" Target="../media/image93.png"/><Relationship Id="rId13" Type="http://schemas.openxmlformats.org/officeDocument/2006/relationships/image" Target="../media/image94.png"/><Relationship Id="rId14" Type="http://schemas.openxmlformats.org/officeDocument/2006/relationships/image" Target="../media/image38.png"/><Relationship Id="rId15" Type="http://schemas.microsoft.com/office/2007/relationships/hdphoto" Target="../media/hdphoto17.wdp"/><Relationship Id="rId16" Type="http://schemas.openxmlformats.org/officeDocument/2006/relationships/image" Target="../media/image31.png"/><Relationship Id="rId17" Type="http://schemas.openxmlformats.org/officeDocument/2006/relationships/image" Target="../media/image95.png"/><Relationship Id="rId18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0.png"/><Relationship Id="rId4" Type="http://schemas.openxmlformats.org/officeDocument/2006/relationships/image" Target="../media/image91.emf"/><Relationship Id="rId5" Type="http://schemas.openxmlformats.org/officeDocument/2006/relationships/image" Target="../media/image29.emf"/><Relationship Id="rId6" Type="http://schemas.openxmlformats.org/officeDocument/2006/relationships/image" Target="../media/image89.png"/><Relationship Id="rId7" Type="http://schemas.openxmlformats.org/officeDocument/2006/relationships/image" Target="../media/image14.png"/><Relationship Id="rId8" Type="http://schemas.microsoft.com/office/2007/relationships/hdphoto" Target="../media/hdphoto15.wdp"/><Relationship Id="rId9" Type="http://schemas.openxmlformats.org/officeDocument/2006/relationships/image" Target="../media/image17.png"/><Relationship Id="rId10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4.png"/><Relationship Id="rId12" Type="http://schemas.openxmlformats.org/officeDocument/2006/relationships/image" Target="../media/image42.png"/><Relationship Id="rId13" Type="http://schemas.openxmlformats.org/officeDocument/2006/relationships/image" Target="../media/image89.png"/><Relationship Id="rId14" Type="http://schemas.openxmlformats.org/officeDocument/2006/relationships/image" Target="../media/image105.png"/><Relationship Id="rId15" Type="http://schemas.openxmlformats.org/officeDocument/2006/relationships/image" Target="../media/image56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emf"/><Relationship Id="rId4" Type="http://schemas.openxmlformats.org/officeDocument/2006/relationships/image" Target="../media/image97.emf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microsoft.com/office/2007/relationships/hdphoto" Target="../media/hdphoto19.wdp"/><Relationship Id="rId15" Type="http://schemas.openxmlformats.org/officeDocument/2006/relationships/image" Target="../media/image89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microsoft.com/office/2007/relationships/hdphoto" Target="../media/hdphoto18.wdp"/><Relationship Id="rId6" Type="http://schemas.openxmlformats.org/officeDocument/2006/relationships/image" Target="../media/image109.emf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image" Target="../media/image2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image" Target="../media/image118.jpeg"/><Relationship Id="rId5" Type="http://schemas.openxmlformats.org/officeDocument/2006/relationships/chart" Target="../charts/chart4.xml"/><Relationship Id="rId6" Type="http://schemas.openxmlformats.org/officeDocument/2006/relationships/chart" Target="../charts/chart5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4" Type="http://schemas.openxmlformats.org/officeDocument/2006/relationships/chart" Target="../charts/chart6.xm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4" Type="http://schemas.openxmlformats.org/officeDocument/2006/relationships/image" Target="../media/image2.png"/><Relationship Id="rId5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microsoft.com/office/2007/relationships/hdphoto" Target="../media/hdphoto4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chart" Target="../charts/chart9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emf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11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microsoft.com/office/2007/relationships/hdphoto" Target="../media/hdphoto6.wdp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em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microsoft.com/office/2007/relationships/hdphoto" Target="../media/hdphoto5.wdp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41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microsoft.com/office/2007/relationships/hdphoto" Target="../media/hdphoto7.wdp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microsoft.com/office/2007/relationships/hdphoto" Target="../media/hdphoto8.wdp"/><Relationship Id="rId17" Type="http://schemas.openxmlformats.org/officeDocument/2006/relationships/image" Target="../media/image39.png"/><Relationship Id="rId18" Type="http://schemas.openxmlformats.org/officeDocument/2006/relationships/image" Target="../media/image11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microsoft.com/office/2007/relationships/hdphoto" Target="../media/hdphoto9.wdp"/><Relationship Id="rId17" Type="http://schemas.openxmlformats.org/officeDocument/2006/relationships/image" Target="../media/image11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Relationship Id="rId4" Type="http://schemas.openxmlformats.org/officeDocument/2006/relationships/image" Target="../media/image43.emf"/><Relationship Id="rId5" Type="http://schemas.openxmlformats.org/officeDocument/2006/relationships/image" Target="../media/image44.png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jpe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20" Type="http://schemas.openxmlformats.org/officeDocument/2006/relationships/image" Target="../media/image71.png"/><Relationship Id="rId21" Type="http://schemas.openxmlformats.org/officeDocument/2006/relationships/image" Target="../media/image11.png"/><Relationship Id="rId10" Type="http://schemas.microsoft.com/office/2007/relationships/hdphoto" Target="../media/hdphoto10.wdp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microsoft.com/office/2007/relationships/hdphoto" Target="../media/hdphoto11.wdp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microsoft.com/office/2007/relationships/hdphoto" Target="../media/hdphoto12.wdp"/><Relationship Id="rId19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7.emf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20" Type="http://schemas.openxmlformats.org/officeDocument/2006/relationships/image" Target="../media/image87.png"/><Relationship Id="rId21" Type="http://schemas.openxmlformats.org/officeDocument/2006/relationships/image" Target="../media/image88.png"/><Relationship Id="rId22" Type="http://schemas.openxmlformats.org/officeDocument/2006/relationships/image" Target="../media/image11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microsoft.com/office/2007/relationships/hdphoto" Target="../media/hdphoto14.wdp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Relationship Id="rId19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2.emf"/><Relationship Id="rId4" Type="http://schemas.openxmlformats.org/officeDocument/2006/relationships/image" Target="../media/image73.png"/><Relationship Id="rId5" Type="http://schemas.microsoft.com/office/2007/relationships/hdphoto" Target="../media/hdphoto13.wdp"/><Relationship Id="rId6" Type="http://schemas.openxmlformats.org/officeDocument/2006/relationships/image" Target="../media/image74.emf"/><Relationship Id="rId7" Type="http://schemas.openxmlformats.org/officeDocument/2006/relationships/image" Target="../media/image75.png"/><Relationship Id="rId8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utterstock_164777909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pic>
        <p:nvPicPr>
          <p:cNvPr id="6" name="Picture 5" descr="BMI Comp Blanco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8095" y="2803930"/>
            <a:ext cx="2467811" cy="12501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4017" y="1824567"/>
            <a:ext cx="8377383" cy="337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s-ES" dirty="0">
                <a:solidFill>
                  <a:schemeClr val="bg1"/>
                </a:solidFill>
                <a:latin typeface="Arial"/>
                <a:cs typeface="Arial"/>
              </a:rPr>
              <a:t>Índice </a:t>
            </a:r>
            <a:r>
              <a:rPr lang="es-ES" dirty="0" smtClean="0">
                <a:solidFill>
                  <a:schemeClr val="bg1"/>
                </a:solidFill>
                <a:latin typeface="Arial"/>
                <a:cs typeface="Arial"/>
              </a:rPr>
              <a:t>bursátil compuesto por las 100 compañías no financieras de mayor capitalización</a:t>
            </a: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s-ES" dirty="0" smtClean="0">
                <a:solidFill>
                  <a:schemeClr val="bg1"/>
                </a:solidFill>
                <a:latin typeface="Arial"/>
                <a:cs typeface="Arial"/>
              </a:rPr>
              <a:t>Predominan </a:t>
            </a:r>
            <a:r>
              <a:rPr lang="es-ES" dirty="0">
                <a:solidFill>
                  <a:schemeClr val="bg1"/>
                </a:solidFill>
                <a:latin typeface="Arial"/>
                <a:cs typeface="Arial"/>
              </a:rPr>
              <a:t>compañías del sector tecnológico </a:t>
            </a:r>
            <a:r>
              <a:rPr lang="es-ES" dirty="0" smtClean="0">
                <a:solidFill>
                  <a:schemeClr val="bg1"/>
                </a:solidFill>
                <a:latin typeface="Arial"/>
                <a:cs typeface="Arial"/>
              </a:rPr>
              <a:t>de EE.UU. </a:t>
            </a:r>
            <a:r>
              <a:rPr lang="es-ES" dirty="0">
                <a:solidFill>
                  <a:schemeClr val="bg1"/>
                </a:solidFill>
                <a:latin typeface="Arial"/>
                <a:cs typeface="Arial"/>
              </a:rPr>
              <a:t>y del mundo</a:t>
            </a: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s-ES" dirty="0">
                <a:solidFill>
                  <a:schemeClr val="bg1"/>
                </a:solidFill>
                <a:latin typeface="Arial"/>
                <a:cs typeface="Arial"/>
              </a:rPr>
              <a:t>Las empresas tienen relevancia en el resultado del índice según su </a:t>
            </a:r>
            <a:r>
              <a:rPr lang="es-ES" dirty="0" smtClean="0">
                <a:solidFill>
                  <a:schemeClr val="bg1"/>
                </a:solidFill>
                <a:latin typeface="Arial"/>
                <a:cs typeface="Arial"/>
              </a:rPr>
              <a:t>capitalización. A mayor capitalización, mayor peso en el resultado diario del índice</a:t>
            </a: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s-ES" dirty="0" smtClean="0">
                <a:solidFill>
                  <a:schemeClr val="bg1"/>
                </a:solidFill>
                <a:latin typeface="Arial"/>
                <a:cs typeface="Arial"/>
              </a:rPr>
              <a:t>NASDAQ</a:t>
            </a:r>
            <a:r>
              <a:rPr lang="es-ES" dirty="0">
                <a:solidFill>
                  <a:schemeClr val="bg1"/>
                </a:solidFill>
                <a:latin typeface="Arial"/>
                <a:cs typeface="Arial"/>
              </a:rPr>
              <a:t>-100 es uno de los índices de mayor referencia en el mercado bursátil norteamericano</a:t>
            </a: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s-ES" dirty="0" smtClean="0">
                <a:solidFill>
                  <a:schemeClr val="bg1"/>
                </a:solidFill>
                <a:latin typeface="Arial"/>
                <a:cs typeface="Arial"/>
              </a:rPr>
              <a:t>Los Futuros </a:t>
            </a:r>
            <a:r>
              <a:rPr lang="es-ES" dirty="0">
                <a:solidFill>
                  <a:schemeClr val="bg1"/>
                </a:solidFill>
                <a:latin typeface="Arial"/>
                <a:cs typeface="Arial"/>
              </a:rPr>
              <a:t>y O</a:t>
            </a:r>
            <a:r>
              <a:rPr lang="es-ES" dirty="0" smtClean="0">
                <a:solidFill>
                  <a:schemeClr val="bg1"/>
                </a:solidFill>
                <a:latin typeface="Arial"/>
                <a:cs typeface="Arial"/>
              </a:rPr>
              <a:t>pciones </a:t>
            </a:r>
            <a:r>
              <a:rPr lang="es-ES" dirty="0">
                <a:solidFill>
                  <a:schemeClr val="bg1"/>
                </a:solidFill>
                <a:latin typeface="Arial"/>
                <a:cs typeface="Arial"/>
              </a:rPr>
              <a:t>del </a:t>
            </a:r>
            <a:r>
              <a:rPr lang="es-ES" dirty="0" smtClean="0">
                <a:solidFill>
                  <a:schemeClr val="bg1"/>
                </a:solidFill>
                <a:latin typeface="Arial"/>
                <a:cs typeface="Arial"/>
              </a:rPr>
              <a:t>NASDAQ</a:t>
            </a:r>
            <a:r>
              <a:rPr lang="es-ES" dirty="0">
                <a:solidFill>
                  <a:schemeClr val="bg1"/>
                </a:solidFill>
                <a:latin typeface="Arial"/>
                <a:cs typeface="Arial"/>
              </a:rPr>
              <a:t>-100 se negocian en el Mercado de Valores de Chicago</a:t>
            </a:r>
          </a:p>
        </p:txBody>
      </p:sp>
      <p:pic>
        <p:nvPicPr>
          <p:cNvPr id="4" name="Picture 3" descr="template-05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9565"/>
            <a:ext cx="9144000" cy="15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2700" y="507121"/>
            <a:ext cx="914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chemeClr val="bg1"/>
                </a:solidFill>
                <a:latin typeface="Arial"/>
                <a:cs typeface="Arial"/>
              </a:rPr>
              <a:t>NASDAQ-100</a:t>
            </a:r>
          </a:p>
        </p:txBody>
      </p:sp>
      <p:pic>
        <p:nvPicPr>
          <p:cNvPr id="9" name="Picture 8" descr="nasdaq_logo_2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00" y="241300"/>
            <a:ext cx="2771131" cy="874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172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isco_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7587" y="2711958"/>
            <a:ext cx="1349761" cy="71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logo_costco.eps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068" y="5363717"/>
            <a:ext cx="1690798" cy="46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ebay_logo.eps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6097" y="2754302"/>
            <a:ext cx="1400317" cy="53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nasdaq_logo_2.pn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6435" y="241300"/>
            <a:ext cx="2771131" cy="87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 descr="Apple_User_Groups.png"/>
          <p:cNvPicPr>
            <a:picLocks noChangeAspect="1"/>
          </p:cNvPicPr>
          <p:nvPr/>
        </p:nvPicPr>
        <p:blipFill>
          <a:blip r:embed="rId7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982" y="5091641"/>
            <a:ext cx="559622" cy="692532"/>
          </a:xfrm>
          <a:prstGeom prst="rect">
            <a:avLst/>
          </a:prstGeom>
        </p:spPr>
      </p:pic>
      <p:pic>
        <p:nvPicPr>
          <p:cNvPr id="27" name="Picture 26" descr="amazon-logo-400x200_white_fin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80" y="2984109"/>
            <a:ext cx="1777026" cy="888513"/>
          </a:xfrm>
          <a:prstGeom prst="rect">
            <a:avLst/>
          </a:prstGeom>
        </p:spPr>
      </p:pic>
      <p:pic>
        <p:nvPicPr>
          <p:cNvPr id="3" name="Picture 2" descr="1280px-American_Airlines_logo_2013.svg.png"/>
          <p:cNvPicPr>
            <a:picLocks noChangeAspect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20" y="4184532"/>
            <a:ext cx="2891747" cy="442799"/>
          </a:xfrm>
          <a:prstGeom prst="rect">
            <a:avLst/>
          </a:prstGeom>
        </p:spPr>
      </p:pic>
      <p:pic>
        <p:nvPicPr>
          <p:cNvPr id="4" name="Picture 3" descr="Baidu.svg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3694" y="1535974"/>
            <a:ext cx="1677546" cy="574035"/>
          </a:xfrm>
          <a:prstGeom prst="rect">
            <a:avLst/>
          </a:prstGeom>
        </p:spPr>
      </p:pic>
      <p:pic>
        <p:nvPicPr>
          <p:cNvPr id="7" name="Picture 6" descr="Comcast_Logo.svg copy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236" y="4025284"/>
            <a:ext cx="2080463" cy="736484"/>
          </a:xfrm>
          <a:prstGeom prst="rect">
            <a:avLst/>
          </a:prstGeom>
        </p:spPr>
      </p:pic>
      <p:pic>
        <p:nvPicPr>
          <p:cNvPr id="28" name="Picture 27" descr="Expedia_logo.svg.png"/>
          <p:cNvPicPr>
            <a:picLocks noChangeAspect="1"/>
          </p:cNvPicPr>
          <p:nvPr/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6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8814" y="3930103"/>
            <a:ext cx="2054882" cy="581949"/>
          </a:xfrm>
          <a:prstGeom prst="rect">
            <a:avLst/>
          </a:prstGeom>
        </p:spPr>
      </p:pic>
      <p:pic>
        <p:nvPicPr>
          <p:cNvPr id="29" name="Picture 28" descr="FB-f-Logo__blue_144.png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935" y="5156344"/>
            <a:ext cx="728641" cy="728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dobe_logo_lg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1" y="1535974"/>
            <a:ext cx="891485" cy="1060025"/>
          </a:xfrm>
          <a:prstGeom prst="rect">
            <a:avLst/>
          </a:prstGeom>
        </p:spPr>
      </p:pic>
      <p:pic>
        <p:nvPicPr>
          <p:cNvPr id="17" name="Picture 16" descr="DISH_Logo_4C_Red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674" y="1422685"/>
            <a:ext cx="1591625" cy="68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6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marriott.eps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33" t="6718" b="45271"/>
          <a:stretch/>
        </p:blipFill>
        <p:spPr>
          <a:xfrm>
            <a:off x="394028" y="4420167"/>
            <a:ext cx="2020622" cy="38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 descr="Qualcomm.eps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15" t="38380" r="9508" b="39085"/>
          <a:stretch/>
        </p:blipFill>
        <p:spPr>
          <a:xfrm>
            <a:off x="6480581" y="5259698"/>
            <a:ext cx="2187906" cy="61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Mattel-01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53" y="5087460"/>
            <a:ext cx="798347" cy="791822"/>
          </a:xfrm>
          <a:prstGeom prst="rect">
            <a:avLst/>
          </a:prstGeom>
        </p:spPr>
      </p:pic>
      <p:pic>
        <p:nvPicPr>
          <p:cNvPr id="3" name="Picture 2" descr="MicrochipTechnology_Logo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7868" y="1384623"/>
            <a:ext cx="1613073" cy="839182"/>
          </a:xfrm>
          <a:prstGeom prst="rect">
            <a:avLst/>
          </a:prstGeom>
        </p:spPr>
      </p:pic>
      <p:pic>
        <p:nvPicPr>
          <p:cNvPr id="4" name="Picture 3" descr="high_res_micron_logo_blue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059" y="2591387"/>
            <a:ext cx="2310690" cy="1444181"/>
          </a:xfrm>
          <a:prstGeom prst="rect">
            <a:avLst/>
          </a:prstGeom>
        </p:spPr>
      </p:pic>
      <p:pic>
        <p:nvPicPr>
          <p:cNvPr id="27" name="Picture 26" descr="msft_logo_print-01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986" y="4403150"/>
            <a:ext cx="2172836" cy="463835"/>
          </a:xfrm>
          <a:prstGeom prst="rect">
            <a:avLst/>
          </a:prstGeom>
        </p:spPr>
      </p:pic>
      <p:pic>
        <p:nvPicPr>
          <p:cNvPr id="7" name="Picture 6" descr="10478570_10152214521608870_2744465531652776073_n.0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264" y="5234568"/>
            <a:ext cx="2448280" cy="644714"/>
          </a:xfrm>
          <a:prstGeom prst="rect">
            <a:avLst/>
          </a:prstGeom>
        </p:spPr>
      </p:pic>
      <p:pic>
        <p:nvPicPr>
          <p:cNvPr id="9" name="Picture 8" descr="Norwegian-Cruise-Line-Logo.svg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8735" y="1384623"/>
            <a:ext cx="2411599" cy="998402"/>
          </a:xfrm>
          <a:prstGeom prst="rect">
            <a:avLst/>
          </a:prstGeom>
        </p:spPr>
      </p:pic>
      <p:pic>
        <p:nvPicPr>
          <p:cNvPr id="10" name="Picture 9" descr="PayPal.svg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5318" y="4178549"/>
            <a:ext cx="1758433" cy="467743"/>
          </a:xfrm>
          <a:prstGeom prst="rect">
            <a:avLst/>
          </a:prstGeom>
        </p:spPr>
      </p:pic>
      <p:pic>
        <p:nvPicPr>
          <p:cNvPr id="30" name="Picture 29" descr="Kraft logo 2012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561" y="3425464"/>
            <a:ext cx="1429557" cy="54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nasdaq_logo_2.png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6435" y="241300"/>
            <a:ext cx="2771131" cy="87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NXP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615" y="2996430"/>
            <a:ext cx="1479838" cy="568714"/>
          </a:xfrm>
          <a:prstGeom prst="rect">
            <a:avLst/>
          </a:prstGeom>
        </p:spPr>
      </p:pic>
      <p:pic>
        <p:nvPicPr>
          <p:cNvPr id="19" name="Picture 18" descr="Intel_logo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4" y="2249044"/>
            <a:ext cx="1195589" cy="789577"/>
          </a:xfrm>
          <a:prstGeom prst="rect">
            <a:avLst/>
          </a:prstGeom>
        </p:spPr>
      </p:pic>
      <p:pic>
        <p:nvPicPr>
          <p:cNvPr id="2" name="Picture 1" descr="Google_2015_logo.svg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384623"/>
            <a:ext cx="2000843" cy="67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2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tesla-vector-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369" y="1366406"/>
            <a:ext cx="1270922" cy="127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viacom-logo_black.png"/>
          <p:cNvPicPr>
            <a:picLocks noChangeAspect="1"/>
          </p:cNvPicPr>
          <p:nvPr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103" y="3505719"/>
            <a:ext cx="1685205" cy="260316"/>
          </a:xfrm>
          <a:prstGeom prst="rect">
            <a:avLst/>
          </a:prstGeom>
        </p:spPr>
      </p:pic>
      <p:pic>
        <p:nvPicPr>
          <p:cNvPr id="2" name="Picture 1" descr="vodafone.eps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1681" y="4621725"/>
            <a:ext cx="1458049" cy="99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ymantec_logo_horizontal_2010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49" y="4013934"/>
            <a:ext cx="2505180" cy="660432"/>
          </a:xfrm>
          <a:prstGeom prst="rect">
            <a:avLst/>
          </a:prstGeom>
        </p:spPr>
      </p:pic>
      <p:pic>
        <p:nvPicPr>
          <p:cNvPr id="4" name="Picture 3" descr="T-Mobile_logo.svg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289" y="5120867"/>
            <a:ext cx="2476500" cy="581978"/>
          </a:xfrm>
          <a:prstGeom prst="rect">
            <a:avLst/>
          </a:prstGeom>
        </p:spPr>
      </p:pic>
      <p:pic>
        <p:nvPicPr>
          <p:cNvPr id="6" name="Picture 5" descr="ti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8984" y="2802388"/>
            <a:ext cx="2369693" cy="596900"/>
          </a:xfrm>
          <a:prstGeom prst="rect">
            <a:avLst/>
          </a:prstGeom>
        </p:spPr>
      </p:pic>
      <p:pic>
        <p:nvPicPr>
          <p:cNvPr id="23" name="Picture 22" descr="starbucks_2011_true_logo-01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753" y="2549228"/>
            <a:ext cx="941572" cy="1103221"/>
          </a:xfrm>
          <a:prstGeom prst="rect">
            <a:avLst/>
          </a:prstGeom>
        </p:spPr>
      </p:pic>
      <p:pic>
        <p:nvPicPr>
          <p:cNvPr id="7" name="Picture 6" descr="TripAdvisor-logo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410" y="5175204"/>
            <a:ext cx="2764840" cy="473304"/>
          </a:xfrm>
          <a:prstGeom prst="rect">
            <a:avLst/>
          </a:prstGeom>
        </p:spPr>
      </p:pic>
      <p:pic>
        <p:nvPicPr>
          <p:cNvPr id="8" name="Picture 7" descr="Priceline-group-logo.svg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386" y="4041434"/>
            <a:ext cx="2604888" cy="605433"/>
          </a:xfrm>
          <a:prstGeom prst="rect">
            <a:avLst/>
          </a:prstGeom>
        </p:spPr>
      </p:pic>
      <p:pic>
        <p:nvPicPr>
          <p:cNvPr id="10" name="Picture 9" descr="Twenty-First-Century-Fox.png"/>
          <p:cNvPicPr>
            <a:picLocks noChangeAspect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155" y="1525468"/>
            <a:ext cx="2527100" cy="1124560"/>
          </a:xfrm>
          <a:prstGeom prst="rect">
            <a:avLst/>
          </a:prstGeom>
        </p:spPr>
      </p:pic>
      <p:pic>
        <p:nvPicPr>
          <p:cNvPr id="13" name="Picture 12" descr="nasdaq_logo_2.png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6435" y="241300"/>
            <a:ext cx="2771131" cy="87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siriusxm-061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78" y="1692277"/>
            <a:ext cx="2703122" cy="58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0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utterstock_155244101.jpg"/>
          <p:cNvPicPr>
            <a:picLocks noChangeAspect="1"/>
          </p:cNvPicPr>
          <p:nvPr/>
        </p:nvPicPr>
        <p:blipFill rotWithShape="1">
          <a:blip r:embed="rId3" cstate="email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184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6150" y="312469"/>
            <a:ext cx="819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err="1" smtClean="0">
                <a:solidFill>
                  <a:schemeClr val="accent5"/>
                </a:solidFill>
                <a:latin typeface="Arial"/>
                <a:cs typeface="Arial"/>
              </a:rPr>
              <a:t>BEST</a:t>
            </a:r>
            <a:r>
              <a:rPr lang="es-ES" sz="3600" dirty="0" smtClean="0">
                <a:solidFill>
                  <a:schemeClr val="accent5"/>
                </a:solidFill>
                <a:latin typeface="Arial"/>
                <a:cs typeface="Arial"/>
              </a:rPr>
              <a:t> </a:t>
            </a:r>
            <a:r>
              <a:rPr lang="es-ES" sz="3600" dirty="0" err="1" smtClean="0">
                <a:solidFill>
                  <a:schemeClr val="accent5"/>
                </a:solidFill>
                <a:latin typeface="Arial"/>
                <a:cs typeface="Arial"/>
              </a:rPr>
              <a:t>INDEXED</a:t>
            </a:r>
            <a:endParaRPr lang="es-ES" sz="3600" dirty="0">
              <a:solidFill>
                <a:schemeClr val="accent5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6150" y="1748367"/>
            <a:ext cx="7251700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Arial"/>
                <a:cs typeface="Arial"/>
              </a:rPr>
              <a:t>CARACTERÍSTICAS PRINCIPALES</a:t>
            </a:r>
          </a:p>
          <a:p>
            <a:pPr>
              <a:spcAft>
                <a:spcPts val="1000"/>
              </a:spcAft>
            </a:pPr>
            <a:endParaRPr lang="es-ES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Selección entre dos 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índices 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bursátiles: </a:t>
            </a:r>
            <a:b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Standard 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&amp; </a:t>
            </a:r>
            <a:r>
              <a:rPr lang="es-ES" sz="1600" dirty="0" err="1">
                <a:solidFill>
                  <a:schemeClr val="bg1"/>
                </a:solidFill>
                <a:latin typeface="Arial"/>
                <a:cs typeface="Arial"/>
              </a:rPr>
              <a:t>Poor´s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 500 (S&amp;P500) </a:t>
            </a:r>
            <a:r>
              <a:rPr lang="es-ES" sz="1600" dirty="0">
                <a:solidFill>
                  <a:srgbClr val="31859C"/>
                </a:solidFill>
                <a:latin typeface="Arial"/>
                <a:cs typeface="Arial"/>
              </a:rPr>
              <a:t>o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NASDAQ 100 (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NASDAQ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Factor de Participación Inicial: 75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%  </a:t>
            </a:r>
            <a:endParaRPr lang="es-ES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Factor de Participación 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Mínimo: 40%  </a:t>
            </a: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% Garantizado 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Valor Acumulado gana en años de desempeño negativo</a:t>
            </a: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Método de Crédito por Año Calendario – basado en el valor del índice del último día del mes de emisión</a:t>
            </a: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Rendimiento máximo al 16%</a:t>
            </a: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Ilustración novedosa basada en los valores históricos del índice</a:t>
            </a:r>
          </a:p>
          <a:p>
            <a:pPr>
              <a:spcAft>
                <a:spcPts val="1000"/>
              </a:spcAft>
            </a:pP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3" name="Picture 12" descr="template-05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9565"/>
            <a:ext cx="9144000" cy="1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6585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shutterstock_155244101.jpg"/>
          <p:cNvPicPr>
            <a:picLocks noChangeAspect="1"/>
          </p:cNvPicPr>
          <p:nvPr/>
        </p:nvPicPr>
        <p:blipFill rotWithShape="1">
          <a:blip r:embed="rId3" cstate="email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184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18631" y="423334"/>
            <a:ext cx="9162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chemeClr val="bg1"/>
                </a:solidFill>
                <a:latin typeface="Arial"/>
                <a:cs typeface="Arial"/>
              </a:rPr>
              <a:t>SELECCIÓN DE JURISDICCIÓN</a:t>
            </a:r>
            <a:endParaRPr lang="es-E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41" name="Chart 40"/>
          <p:cNvGraphicFramePr/>
          <p:nvPr>
            <p:extLst>
              <p:ext uri="{D42A27DB-BD31-4B8C-83A1-F6EECF244321}">
                <p14:modId xmlns:p14="http://schemas.microsoft.com/office/powerpoint/2010/main" val="4257398128"/>
              </p:ext>
            </p:extLst>
          </p:nvPr>
        </p:nvGraphicFramePr>
        <p:xfrm>
          <a:off x="279401" y="1223418"/>
          <a:ext cx="8585200" cy="425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1" name="Chart 60"/>
          <p:cNvGraphicFramePr/>
          <p:nvPr>
            <p:extLst>
              <p:ext uri="{D42A27DB-BD31-4B8C-83A1-F6EECF244321}">
                <p14:modId xmlns:p14="http://schemas.microsoft.com/office/powerpoint/2010/main" val="3512126083"/>
              </p:ext>
            </p:extLst>
          </p:nvPr>
        </p:nvGraphicFramePr>
        <p:xfrm>
          <a:off x="292101" y="1223418"/>
          <a:ext cx="8585200" cy="425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1" name="Picture 30" descr="template-05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9565"/>
            <a:ext cx="9144000" cy="1587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46149" y="2281767"/>
            <a:ext cx="7931151" cy="2113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Arial"/>
                <a:cs typeface="Arial"/>
              </a:rPr>
              <a:t>A voluntad del contratante:</a:t>
            </a:r>
          </a:p>
          <a:p>
            <a:pPr>
              <a:spcAft>
                <a:spcPts val="1000"/>
              </a:spcAft>
            </a:pPr>
            <a:endParaRPr lang="es-ES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spcAft>
                <a:spcPts val="1000"/>
              </a:spcAft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	</a:t>
            </a:r>
          </a:p>
          <a:p>
            <a:pPr>
              <a:spcAft>
                <a:spcPts val="1000"/>
              </a:spcAft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	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	</a:t>
            </a:r>
            <a:r>
              <a:rPr lang="es-ES" sz="1600" dirty="0" err="1" smtClean="0">
                <a:solidFill>
                  <a:schemeClr val="bg1"/>
                </a:solidFill>
                <a:latin typeface="Arial"/>
                <a:cs typeface="Arial"/>
              </a:rPr>
              <a:t>Best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 Meridian </a:t>
            </a:r>
            <a:r>
              <a:rPr lang="es-ES" sz="1600" dirty="0" err="1" smtClean="0">
                <a:solidFill>
                  <a:schemeClr val="bg1"/>
                </a:solidFill>
                <a:latin typeface="Arial"/>
                <a:cs typeface="Arial"/>
              </a:rPr>
              <a:t>Insurance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 Co. (Florida)</a:t>
            </a:r>
          </a:p>
          <a:p>
            <a:pPr>
              <a:spcAft>
                <a:spcPts val="1000"/>
              </a:spcAft>
            </a:pPr>
            <a:endParaRPr lang="es-ES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spcAft>
                <a:spcPts val="1000"/>
              </a:spcAft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		</a:t>
            </a:r>
            <a:r>
              <a:rPr lang="es-ES" sz="1600" dirty="0" err="1" smtClean="0">
                <a:solidFill>
                  <a:schemeClr val="bg1"/>
                </a:solidFill>
                <a:latin typeface="Arial"/>
                <a:cs typeface="Arial"/>
              </a:rPr>
              <a:t>Best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 Meridian International </a:t>
            </a:r>
            <a:r>
              <a:rPr lang="es-ES" sz="1600" dirty="0" err="1" smtClean="0">
                <a:solidFill>
                  <a:schemeClr val="bg1"/>
                </a:solidFill>
                <a:latin typeface="Arial"/>
                <a:cs typeface="Arial"/>
              </a:rPr>
              <a:t>Insurance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1600" dirty="0" err="1" smtClean="0">
                <a:solidFill>
                  <a:schemeClr val="bg1"/>
                </a:solidFill>
                <a:latin typeface="Arial"/>
                <a:cs typeface="Arial"/>
              </a:rPr>
              <a:t>Company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1600" dirty="0" err="1" smtClean="0">
                <a:solidFill>
                  <a:schemeClr val="bg1"/>
                </a:solidFill>
                <a:latin typeface="Arial"/>
                <a:cs typeface="Arial"/>
              </a:rPr>
              <a:t>SPC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 (Gran Caimán)</a:t>
            </a: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Picture 2" descr="us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3258537"/>
            <a:ext cx="771652" cy="457200"/>
          </a:xfrm>
          <a:prstGeom prst="rect">
            <a:avLst/>
          </a:prstGeom>
        </p:spPr>
      </p:pic>
      <p:pic>
        <p:nvPicPr>
          <p:cNvPr id="4" name="Picture 3" descr="Cayman_Islands.svg.png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3994757"/>
            <a:ext cx="777240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2253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  <p:bldGraphic spid="61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12699" y="1257300"/>
            <a:ext cx="10288977" cy="4254500"/>
            <a:chOff x="88901" y="1257300"/>
            <a:chExt cx="10288977" cy="4254500"/>
          </a:xfrm>
        </p:grpSpPr>
        <p:graphicFrame>
          <p:nvGraphicFramePr>
            <p:cNvPr id="77" name="Chart 76"/>
            <p:cNvGraphicFramePr/>
            <p:nvPr>
              <p:extLst>
                <p:ext uri="{D42A27DB-BD31-4B8C-83A1-F6EECF244321}">
                  <p14:modId xmlns:p14="http://schemas.microsoft.com/office/powerpoint/2010/main" val="442318506"/>
                </p:ext>
              </p:extLst>
            </p:nvPr>
          </p:nvGraphicFramePr>
          <p:xfrm>
            <a:off x="88901" y="1257300"/>
            <a:ext cx="8890000" cy="4254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8" name="TextBox 77"/>
            <p:cNvSpPr txBox="1"/>
            <p:nvPr/>
          </p:nvSpPr>
          <p:spPr>
            <a:xfrm>
              <a:off x="8763001" y="1865411"/>
              <a:ext cx="16148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dirty="0" smtClean="0">
                  <a:solidFill>
                    <a:srgbClr val="FFFFFF"/>
                  </a:solidFill>
                  <a:latin typeface="Arial"/>
                  <a:cs typeface="Arial"/>
                </a:rPr>
                <a:t>100%</a:t>
              </a:r>
              <a:endParaRPr lang="es-ES" sz="11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81023" y="5592142"/>
            <a:ext cx="2440377" cy="276999"/>
            <a:chOff x="5967023" y="5573092"/>
            <a:chExt cx="2440377" cy="276999"/>
          </a:xfrm>
        </p:grpSpPr>
        <p:sp>
          <p:nvSpPr>
            <p:cNvPr id="73" name="TextBox 72"/>
            <p:cNvSpPr txBox="1"/>
            <p:nvPr/>
          </p:nvSpPr>
          <p:spPr>
            <a:xfrm>
              <a:off x="6424223" y="5573092"/>
              <a:ext cx="19831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chemeClr val="bg1"/>
                  </a:solidFill>
                  <a:latin typeface="Arial"/>
                  <a:cs typeface="Arial"/>
                </a:rPr>
                <a:t>Piso 1% </a:t>
              </a:r>
              <a:endParaRPr lang="es-ES" sz="12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5967023" y="5726980"/>
              <a:ext cx="457200" cy="0"/>
            </a:xfrm>
            <a:prstGeom prst="line">
              <a:avLst/>
            </a:prstGeom>
            <a:ln w="28575" cmpd="sng">
              <a:solidFill>
                <a:srgbClr val="E41F5C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 descr="shutterstock_155244101.jpg"/>
          <p:cNvPicPr>
            <a:picLocks noChangeAspect="1"/>
          </p:cNvPicPr>
          <p:nvPr/>
        </p:nvPicPr>
        <p:blipFill rotWithShape="1">
          <a:blip r:embed="rId4" cstate="email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184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18631" y="423334"/>
            <a:ext cx="9162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chemeClr val="bg1"/>
                </a:solidFill>
                <a:latin typeface="Arial"/>
                <a:cs typeface="Arial"/>
              </a:rPr>
              <a:t>FUNCIONAMIENTO DE LA PÓLIZA</a:t>
            </a:r>
            <a:endParaRPr lang="es-E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41" name="Chart 40"/>
          <p:cNvGraphicFramePr/>
          <p:nvPr>
            <p:extLst>
              <p:ext uri="{D42A27DB-BD31-4B8C-83A1-F6EECF244321}">
                <p14:modId xmlns:p14="http://schemas.microsoft.com/office/powerpoint/2010/main" val="2150224229"/>
              </p:ext>
            </p:extLst>
          </p:nvPr>
        </p:nvGraphicFramePr>
        <p:xfrm>
          <a:off x="279401" y="1223418"/>
          <a:ext cx="8585200" cy="425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1" name="Chart 60"/>
          <p:cNvGraphicFramePr/>
          <p:nvPr>
            <p:extLst>
              <p:ext uri="{D42A27DB-BD31-4B8C-83A1-F6EECF244321}">
                <p14:modId xmlns:p14="http://schemas.microsoft.com/office/powerpoint/2010/main" val="688536956"/>
              </p:ext>
            </p:extLst>
          </p:nvPr>
        </p:nvGraphicFramePr>
        <p:xfrm>
          <a:off x="292101" y="1497880"/>
          <a:ext cx="8585200" cy="425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63" name="Group 62"/>
          <p:cNvGrpSpPr/>
          <p:nvPr/>
        </p:nvGrpSpPr>
        <p:grpSpPr>
          <a:xfrm>
            <a:off x="542199" y="5598492"/>
            <a:ext cx="1005277" cy="276999"/>
            <a:chOff x="2040800" y="5573092"/>
            <a:chExt cx="800100" cy="276999"/>
          </a:xfrm>
        </p:grpSpPr>
        <p:sp>
          <p:nvSpPr>
            <p:cNvPr id="64" name="Rectangle 63"/>
            <p:cNvSpPr/>
            <p:nvPr/>
          </p:nvSpPr>
          <p:spPr>
            <a:xfrm>
              <a:off x="2040800" y="5625380"/>
              <a:ext cx="203200" cy="203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 dirty="0">
                <a:latin typeface="Arial"/>
                <a:cs typeface="Arial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256700" y="5573092"/>
              <a:ext cx="584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>
                  <a:solidFill>
                    <a:srgbClr val="FFFFFF"/>
                  </a:solidFill>
                  <a:latin typeface="Arial"/>
                  <a:cs typeface="Arial"/>
                </a:rPr>
                <a:t>Índice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598276" y="5598492"/>
            <a:ext cx="2453078" cy="276999"/>
            <a:chOff x="2982577" y="5573092"/>
            <a:chExt cx="2070100" cy="276999"/>
          </a:xfrm>
        </p:grpSpPr>
        <p:sp>
          <p:nvSpPr>
            <p:cNvPr id="67" name="TextBox 66"/>
            <p:cNvSpPr txBox="1"/>
            <p:nvPr/>
          </p:nvSpPr>
          <p:spPr>
            <a:xfrm>
              <a:off x="3185777" y="5573092"/>
              <a:ext cx="18669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>
                  <a:solidFill>
                    <a:srgbClr val="FFFFFF"/>
                  </a:solidFill>
                  <a:latin typeface="Arial"/>
                  <a:cs typeface="Arial"/>
                </a:rPr>
                <a:t>Factor de Participación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982577" y="5625380"/>
              <a:ext cx="203200" cy="203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 dirty="0">
                <a:latin typeface="Arial"/>
                <a:cs typeface="Arial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962473" y="5598492"/>
            <a:ext cx="1222431" cy="276999"/>
            <a:chOff x="4857097" y="5573092"/>
            <a:chExt cx="945791" cy="276999"/>
          </a:xfrm>
        </p:grpSpPr>
        <p:sp>
          <p:nvSpPr>
            <p:cNvPr id="70" name="TextBox 69"/>
            <p:cNvSpPr txBox="1"/>
            <p:nvPr/>
          </p:nvSpPr>
          <p:spPr>
            <a:xfrm>
              <a:off x="5295955" y="5573092"/>
              <a:ext cx="50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chemeClr val="bg1"/>
                  </a:solidFill>
                  <a:latin typeface="Arial"/>
                  <a:cs typeface="Arial"/>
                </a:rPr>
                <a:t>16%</a:t>
              </a:r>
              <a:endParaRPr lang="es-ES" sz="12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4857097" y="5726980"/>
              <a:ext cx="424481" cy="0"/>
            </a:xfrm>
            <a:prstGeom prst="line">
              <a:avLst/>
            </a:prstGeom>
            <a:ln w="28575"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8661401" y="2614288"/>
            <a:ext cx="1614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rgbClr val="FFFFFF"/>
                </a:solidFill>
                <a:latin typeface="Arial"/>
                <a:cs typeface="Arial"/>
              </a:rPr>
              <a:t>75%</a:t>
            </a:r>
            <a:endParaRPr lang="es-ES" sz="11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737600" y="4537673"/>
            <a:ext cx="1614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rgbClr val="FFFFFF"/>
                </a:solidFill>
                <a:latin typeface="Arial"/>
                <a:cs typeface="Arial"/>
              </a:rPr>
              <a:t>0%</a:t>
            </a:r>
            <a:endParaRPr lang="es-ES" sz="11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7" name="Picture 36" descr="template-05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9565"/>
            <a:ext cx="9144000" cy="1587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474133" y="1972730"/>
            <a:ext cx="8255000" cy="0"/>
          </a:xfrm>
          <a:prstGeom prst="line">
            <a:avLst/>
          </a:prstGeom>
          <a:ln w="38100" cmpd="sng">
            <a:solidFill>
              <a:srgbClr val="4BACC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69900" y="4322230"/>
            <a:ext cx="8255000" cy="0"/>
          </a:xfrm>
          <a:prstGeom prst="line">
            <a:avLst/>
          </a:prstGeom>
          <a:ln w="38100" cmpd="sng">
            <a:solidFill>
              <a:srgbClr val="E41F5C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69900" y="4686286"/>
            <a:ext cx="8255000" cy="0"/>
          </a:xfrm>
          <a:prstGeom prst="line">
            <a:avLst/>
          </a:prstGeom>
          <a:ln w="38100" cmpd="sng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4313960" y="1664918"/>
            <a:ext cx="551003" cy="5510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16%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322427" y="4046728"/>
            <a:ext cx="551003" cy="551003"/>
          </a:xfrm>
          <a:prstGeom prst="ellipse">
            <a:avLst/>
          </a:prstGeom>
          <a:solidFill>
            <a:srgbClr val="E41F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1%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474133" y="2717802"/>
            <a:ext cx="8255000" cy="0"/>
          </a:xfrm>
          <a:prstGeom prst="line">
            <a:avLst/>
          </a:prstGeom>
          <a:ln w="38100" cmpd="sng">
            <a:solidFill>
              <a:schemeClr val="accent4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313960" y="2409990"/>
            <a:ext cx="551003" cy="551003"/>
          </a:xfrm>
          <a:prstGeom prst="ellipse">
            <a:avLst/>
          </a:prstGeom>
          <a:solidFill>
            <a:schemeClr val="accent4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12%</a:t>
            </a:r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172534" y="5593900"/>
            <a:ext cx="1222431" cy="276999"/>
            <a:chOff x="4857097" y="5573092"/>
            <a:chExt cx="945791" cy="276999"/>
          </a:xfrm>
        </p:grpSpPr>
        <p:sp>
          <p:nvSpPr>
            <p:cNvPr id="33" name="TextBox 32"/>
            <p:cNvSpPr txBox="1"/>
            <p:nvPr/>
          </p:nvSpPr>
          <p:spPr>
            <a:xfrm>
              <a:off x="5295955" y="5573092"/>
              <a:ext cx="506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chemeClr val="bg1"/>
                  </a:solidFill>
                  <a:latin typeface="Arial"/>
                  <a:cs typeface="Arial"/>
                </a:rPr>
                <a:t>12%</a:t>
              </a:r>
              <a:endParaRPr lang="es-ES" sz="12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4857097" y="5726980"/>
              <a:ext cx="424481" cy="0"/>
            </a:xfrm>
            <a:prstGeom prst="line">
              <a:avLst/>
            </a:prstGeom>
            <a:ln w="28575" cmpd="sng">
              <a:solidFill>
                <a:srgbClr val="8064A2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940845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  <p:bldGraphic spid="61" grpId="0">
        <p:bldAsOne/>
      </p:bldGraphic>
      <p:bldP spid="79" grpId="0"/>
      <p:bldP spid="80" grpId="0"/>
      <p:bldP spid="2" grpId="0" animBg="1"/>
      <p:bldP spid="34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hutterstock_155244101.jpg"/>
          <p:cNvPicPr>
            <a:picLocks noChangeAspect="1"/>
          </p:cNvPicPr>
          <p:nvPr/>
        </p:nvPicPr>
        <p:blipFill rotWithShape="1">
          <a:blip r:embed="rId3" cstate="email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1849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82600" y="1701800"/>
            <a:ext cx="8255000" cy="1828004"/>
          </a:xfrm>
          <a:prstGeom prst="rect">
            <a:avLst/>
          </a:prstGeom>
          <a:solidFill>
            <a:srgbClr val="66E4AB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82600" y="3886200"/>
            <a:ext cx="8255000" cy="142316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540" y="1544828"/>
            <a:ext cx="9450469" cy="4254500"/>
            <a:chOff x="91440" y="1252728"/>
            <a:chExt cx="9450469" cy="4254500"/>
          </a:xfrm>
        </p:grpSpPr>
        <p:graphicFrame>
          <p:nvGraphicFramePr>
            <p:cNvPr id="2" name="Chart 1"/>
            <p:cNvGraphicFramePr/>
            <p:nvPr>
              <p:extLst>
                <p:ext uri="{D42A27DB-BD31-4B8C-83A1-F6EECF244321}">
                  <p14:modId xmlns:p14="http://schemas.microsoft.com/office/powerpoint/2010/main" val="3699801084"/>
                </p:ext>
              </p:extLst>
            </p:nvPr>
          </p:nvGraphicFramePr>
          <p:xfrm>
            <a:off x="91440" y="1252728"/>
            <a:ext cx="8890000" cy="4254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2" name="TextBox 21"/>
            <p:cNvSpPr txBox="1"/>
            <p:nvPr/>
          </p:nvSpPr>
          <p:spPr>
            <a:xfrm>
              <a:off x="8547100" y="1908869"/>
              <a:ext cx="9948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Índice</a:t>
              </a:r>
              <a:endParaRPr lang="es-E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21" name="Picture 20" descr="template-05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9565"/>
            <a:ext cx="9144000" cy="158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82600" y="3709031"/>
            <a:ext cx="9829799" cy="261610"/>
            <a:chOff x="520700" y="3084611"/>
            <a:chExt cx="9829799" cy="26161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520700" y="3238500"/>
              <a:ext cx="8255000" cy="0"/>
            </a:xfrm>
            <a:prstGeom prst="line">
              <a:avLst/>
            </a:prstGeom>
            <a:ln w="381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735622" y="3084611"/>
              <a:ext cx="16148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dirty="0" smtClean="0">
                  <a:solidFill>
                    <a:srgbClr val="FFFFFF"/>
                  </a:solidFill>
                  <a:latin typeface="Arial"/>
                  <a:cs typeface="Arial"/>
                </a:rPr>
                <a:t>0%</a:t>
              </a:r>
              <a:endParaRPr lang="es-ES" sz="11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65666" y="5335684"/>
            <a:ext cx="8356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ES" sz="1000" dirty="0" smtClean="0">
                <a:solidFill>
                  <a:srgbClr val="FFFFFF"/>
                </a:solidFill>
                <a:latin typeface="Arial"/>
                <a:cs typeface="Arial"/>
              </a:rPr>
              <a:t>                 1                    </a:t>
            </a:r>
            <a:r>
              <a:rPr lang="es-ES" sz="1000" dirty="0">
                <a:solidFill>
                  <a:srgbClr val="FFFFFF"/>
                </a:solidFill>
                <a:latin typeface="Arial"/>
                <a:cs typeface="Arial"/>
              </a:rPr>
              <a:t>2                   3                   4                    5                   6                   7                 </a:t>
            </a:r>
            <a:r>
              <a:rPr lang="es-ES" sz="1000" dirty="0" smtClean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lang="es-ES" sz="1000" dirty="0">
                <a:solidFill>
                  <a:srgbClr val="FFFFFF"/>
                </a:solidFill>
                <a:latin typeface="Arial"/>
                <a:cs typeface="Arial"/>
              </a:rPr>
              <a:t>8                   9                  10            </a:t>
            </a:r>
            <a:r>
              <a:rPr lang="es-ES" sz="1000" dirty="0" smtClean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lang="es-ES" sz="1000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lang="es-ES" sz="1000" dirty="0">
              <a:solidFill>
                <a:srgbClr val="FFFFFF"/>
              </a:solidFill>
              <a:latin typeface="Qrial"/>
              <a:cs typeface="Q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18631" y="296334"/>
            <a:ext cx="9162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Arial"/>
                <a:cs typeface="Arial"/>
              </a:rPr>
              <a:t>FUNCIONAMIENTO DE LA </a:t>
            </a:r>
            <a:r>
              <a:rPr lang="es-ES" sz="2400" dirty="0" smtClean="0">
                <a:solidFill>
                  <a:schemeClr val="bg1"/>
                </a:solidFill>
                <a:latin typeface="Arial"/>
                <a:cs typeface="Arial"/>
              </a:rPr>
              <a:t>PÓLIZA</a:t>
            </a:r>
            <a:br>
              <a:rPr lang="es-ES" sz="2400" dirty="0" smtClean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s-ES" sz="2400" dirty="0" smtClean="0">
                <a:solidFill>
                  <a:schemeClr val="bg1"/>
                </a:solidFill>
                <a:latin typeface="Arial"/>
                <a:cs typeface="Arial"/>
              </a:rPr>
              <a:t>EN AÑOS NEGATIVOS</a:t>
            </a:r>
            <a:endParaRPr lang="es-E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82600" y="3391129"/>
            <a:ext cx="9838266" cy="261610"/>
            <a:chOff x="520700" y="3084611"/>
            <a:chExt cx="9838266" cy="26161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520700" y="3223286"/>
              <a:ext cx="8255000" cy="0"/>
            </a:xfrm>
            <a:prstGeom prst="line">
              <a:avLst/>
            </a:prstGeom>
            <a:ln w="38100" cmpd="sng">
              <a:solidFill>
                <a:srgbClr val="E41F5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8744089" y="3084611"/>
              <a:ext cx="1614877" cy="261610"/>
            </a:xfrm>
            <a:prstGeom prst="rect">
              <a:avLst/>
            </a:prstGeom>
            <a:noFill/>
            <a:ln w="38100" cmpd="sng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1100" dirty="0" smtClean="0">
                  <a:solidFill>
                    <a:srgbClr val="FFFFFF"/>
                  </a:solidFill>
                  <a:latin typeface="Arial"/>
                  <a:cs typeface="Arial"/>
                </a:rPr>
                <a:t>1%</a:t>
              </a:r>
              <a:endParaRPr lang="es-ES" sz="11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085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hutterstock_155244101.jpg"/>
          <p:cNvPicPr>
            <a:picLocks noChangeAspect="1"/>
          </p:cNvPicPr>
          <p:nvPr/>
        </p:nvPicPr>
        <p:blipFill rotWithShape="1">
          <a:blip r:embed="rId3" cstate="email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184900"/>
          </a:xfrm>
          <a:prstGeom prst="rect">
            <a:avLst/>
          </a:prstGeom>
        </p:spPr>
      </p:pic>
      <p:pic>
        <p:nvPicPr>
          <p:cNvPr id="17" name="Picture 16" descr="template-05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9565"/>
            <a:ext cx="9144000" cy="15875"/>
          </a:xfrm>
          <a:prstGeom prst="rect">
            <a:avLst/>
          </a:prstGeom>
        </p:spPr>
      </p:pic>
      <p:sp>
        <p:nvSpPr>
          <p:cNvPr id="15" name="Curved Down Arrow 14"/>
          <p:cNvSpPr/>
          <p:nvPr/>
        </p:nvSpPr>
        <p:spPr>
          <a:xfrm flipH="1">
            <a:off x="3532185" y="3149600"/>
            <a:ext cx="4240268" cy="1193800"/>
          </a:xfrm>
          <a:prstGeom prst="curvedDownArrow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18631" y="423334"/>
            <a:ext cx="9162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chemeClr val="bg1"/>
                </a:solidFill>
                <a:latin typeface="Arial"/>
                <a:cs typeface="Arial"/>
              </a:rPr>
              <a:t>MÉTODO DE CRÉDITO -por a</a:t>
            </a:r>
            <a:r>
              <a:rPr lang="es-ES" sz="2400" dirty="0">
                <a:solidFill>
                  <a:schemeClr val="bg1"/>
                </a:solidFill>
                <a:latin typeface="Arial"/>
                <a:cs typeface="Arial"/>
              </a:rPr>
              <a:t>ñ</a:t>
            </a:r>
            <a:r>
              <a:rPr lang="es-ES" sz="2400" dirty="0" smtClean="0">
                <a:solidFill>
                  <a:schemeClr val="bg1"/>
                </a:solidFill>
                <a:latin typeface="Arial"/>
                <a:cs typeface="Arial"/>
              </a:rPr>
              <a:t>o calendario- </a:t>
            </a:r>
            <a:endParaRPr lang="es-E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371654" y="4364567"/>
            <a:ext cx="6400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73675" y="4454388"/>
            <a:ext cx="89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solidFill>
                  <a:srgbClr val="FFFFFF"/>
                </a:solidFill>
                <a:latin typeface="Arial"/>
                <a:cs typeface="Arial"/>
              </a:rPr>
              <a:t>Enero 1</a:t>
            </a:r>
            <a:endParaRPr lang="es-ES" sz="1200" baseline="30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3835409" y="2895600"/>
            <a:ext cx="0" cy="123190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423958594"/>
              </p:ext>
            </p:extLst>
          </p:nvPr>
        </p:nvGraphicFramePr>
        <p:xfrm>
          <a:off x="3532186" y="3727450"/>
          <a:ext cx="4710142" cy="125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3569062" y="4450156"/>
            <a:ext cx="679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solidFill>
                  <a:srgbClr val="FFFFFF"/>
                </a:solidFill>
                <a:latin typeface="Arial"/>
                <a:cs typeface="Arial"/>
              </a:rPr>
              <a:t>Mayo</a:t>
            </a:r>
            <a:endParaRPr lang="es-E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32601" y="4454388"/>
            <a:ext cx="1498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solidFill>
                  <a:srgbClr val="FFFFFF"/>
                </a:solidFill>
                <a:latin typeface="Arial"/>
                <a:cs typeface="Arial"/>
              </a:rPr>
              <a:t>Diciembre 31</a:t>
            </a:r>
            <a:endParaRPr lang="es-ES" sz="1200" baseline="30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0400" y="4820287"/>
            <a:ext cx="127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solidFill>
                  <a:srgbClr val="FFFFFF"/>
                </a:solidFill>
                <a:latin typeface="Arial"/>
                <a:cs typeface="Arial"/>
              </a:rPr>
              <a:t>Valor del índice al fin del mes de emisión</a:t>
            </a:r>
            <a:endParaRPr lang="es-E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43709" y="4820287"/>
            <a:ext cx="116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solidFill>
                  <a:srgbClr val="FFFFFF"/>
                </a:solidFill>
                <a:latin typeface="Arial"/>
                <a:cs typeface="Arial"/>
              </a:rPr>
              <a:t>Valor del índice al fin</a:t>
            </a:r>
          </a:p>
          <a:p>
            <a:pPr algn="ctr"/>
            <a:r>
              <a:rPr lang="es-ES" sz="1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lang="es-ES" sz="1200" dirty="0" smtClean="0">
                <a:solidFill>
                  <a:srgbClr val="FFFFFF"/>
                </a:solidFill>
                <a:latin typeface="Arial"/>
                <a:cs typeface="Arial"/>
              </a:rPr>
              <a:t>el año calendario</a:t>
            </a:r>
            <a:endParaRPr lang="es-E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945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/>
      <p:bldGraphic spid="10" grpId="0">
        <p:bldAsOne/>
      </p:bldGraphic>
      <p:bldP spid="37" grpId="0"/>
      <p:bldP spid="38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-1" y="441980"/>
            <a:ext cx="9004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solidFill>
                  <a:schemeClr val="bg1"/>
                </a:solidFill>
                <a:latin typeface="Arial"/>
                <a:cs typeface="Arial"/>
              </a:rPr>
              <a:t>S&amp;P 500 </a:t>
            </a:r>
            <a:r>
              <a:rPr lang="es-ES" sz="2000" dirty="0" err="1" smtClean="0">
                <a:solidFill>
                  <a:schemeClr val="bg1"/>
                </a:solidFill>
                <a:latin typeface="Arial"/>
                <a:cs typeface="Arial"/>
              </a:rPr>
              <a:t>Index</a:t>
            </a:r>
            <a:r>
              <a:rPr lang="es-ES" sz="2000" dirty="0" smtClean="0">
                <a:solidFill>
                  <a:schemeClr val="bg1"/>
                </a:solidFill>
                <a:latin typeface="Arial"/>
                <a:cs typeface="Arial"/>
              </a:rPr>
              <a:t>		Rendimiento Histórico </a:t>
            </a:r>
            <a:endParaRPr lang="es-E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646505"/>
              </p:ext>
            </p:extLst>
          </p:nvPr>
        </p:nvGraphicFramePr>
        <p:xfrm>
          <a:off x="205699" y="1422392"/>
          <a:ext cx="4264904" cy="4612809"/>
        </p:xfrm>
        <a:graphic>
          <a:graphicData uri="http://schemas.openxmlformats.org/drawingml/2006/table">
            <a:tbl>
              <a:tblPr/>
              <a:tblGrid>
                <a:gridCol w="554052"/>
                <a:gridCol w="927713"/>
                <a:gridCol w="927713"/>
                <a:gridCol w="927713"/>
                <a:gridCol w="927713"/>
              </a:tblGrid>
              <a:tr h="438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Año</a:t>
                      </a:r>
                      <a:endParaRPr lang="en-US" sz="1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1288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Precio</a:t>
                      </a:r>
                      <a:r>
                        <a:rPr lang="en-US" sz="120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Inicial</a:t>
                      </a:r>
                      <a:endParaRPr lang="en-US" sz="1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1288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Precio</a:t>
                      </a:r>
                      <a:r>
                        <a:rPr lang="en-US" sz="120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 Final</a:t>
                      </a:r>
                      <a:endParaRPr lang="en-US" sz="1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1288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Ganancia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/>
                      </a:r>
                      <a:b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</a:br>
                      <a: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(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Pérdida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)</a:t>
                      </a:r>
                      <a:endParaRPr lang="en-US" sz="1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1288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Ganancia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/>
                      </a:r>
                      <a:b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</a:br>
                      <a:r>
                        <a:rPr lang="en-US" sz="120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(</a:t>
                      </a:r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Pérdida</a:t>
                      </a:r>
                      <a:r>
                        <a:rPr lang="en-US" sz="120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) % </a:t>
                      </a:r>
                      <a:endParaRPr lang="en-US" sz="1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1288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1981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135.76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122.55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(13.21)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452C"/>
                          </a:solidFill>
                          <a:effectLst/>
                          <a:latin typeface="Arial"/>
                          <a:cs typeface="Arial"/>
                        </a:rPr>
                        <a:t>-9.73%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1982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122.55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140.64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18.09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14.76%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1983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140.64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164.93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24.29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17.27%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1984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164.93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167.24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2.31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1.40%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1985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167.24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211.28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44.04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26.33%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1986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211.28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242.17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30.89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14.62%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1987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242.17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247.08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4.91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2.03%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1988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247.08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277.72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30.64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12.40%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1989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277.72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353.40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75.68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27.25%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1990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353.40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330.22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(23.18)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452C"/>
                          </a:solidFill>
                          <a:effectLst/>
                          <a:latin typeface="Arial"/>
                          <a:cs typeface="Arial"/>
                        </a:rPr>
                        <a:t>-6.56%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1991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330.22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417.09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86.87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26.31%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1992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417.09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435.71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18.62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4.46%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1993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435.71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466.45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30.74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7.06%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1994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466.45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459.27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(7.18)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452C"/>
                          </a:solidFill>
                          <a:effectLst/>
                          <a:latin typeface="Arial"/>
                          <a:cs typeface="Arial"/>
                        </a:rPr>
                        <a:t>-1.54%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1995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459.27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615.93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156.66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34.11%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1996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615.93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740.74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124.81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20.26%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1997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740.74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970.43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229.69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31.01%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1998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970.43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1,229.23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258.80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26.67%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399436"/>
              </p:ext>
            </p:extLst>
          </p:nvPr>
        </p:nvGraphicFramePr>
        <p:xfrm>
          <a:off x="4656428" y="1422392"/>
          <a:ext cx="4264904" cy="4612809"/>
        </p:xfrm>
        <a:graphic>
          <a:graphicData uri="http://schemas.openxmlformats.org/drawingml/2006/table">
            <a:tbl>
              <a:tblPr/>
              <a:tblGrid>
                <a:gridCol w="554052"/>
                <a:gridCol w="927713"/>
                <a:gridCol w="927713"/>
                <a:gridCol w="927713"/>
                <a:gridCol w="927713"/>
              </a:tblGrid>
              <a:tr h="438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Año</a:t>
                      </a:r>
                      <a:endParaRPr lang="en-US" sz="1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1288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Precio</a:t>
                      </a:r>
                      <a:r>
                        <a:rPr lang="en-US" sz="120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Inicial</a:t>
                      </a:r>
                      <a:endParaRPr lang="en-US" sz="1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1288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Precio</a:t>
                      </a:r>
                      <a:r>
                        <a:rPr lang="en-US" sz="120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 Final</a:t>
                      </a:r>
                      <a:endParaRPr lang="en-US" sz="1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1288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Ganancia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/>
                      </a:r>
                      <a:b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</a:br>
                      <a: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(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Pérdida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)</a:t>
                      </a:r>
                      <a:endParaRPr lang="en-US" sz="1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1288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Ganancia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/>
                      </a:r>
                      <a:b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</a:br>
                      <a:r>
                        <a:rPr lang="en-US" sz="120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(</a:t>
                      </a:r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Pérdida</a:t>
                      </a:r>
                      <a:r>
                        <a:rPr lang="en-US" sz="120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) % </a:t>
                      </a:r>
                      <a:endParaRPr lang="en-US" sz="1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1288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1999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1,229.23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1,469.25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240.02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19.53%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2000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1,469.25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1,320.28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(148.97)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452C"/>
                          </a:solidFill>
                          <a:effectLst/>
                          <a:latin typeface="Arial"/>
                          <a:cs typeface="Arial"/>
                        </a:rPr>
                        <a:t>-10.14%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2001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1,320.28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1,148.08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(172.20)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452C"/>
                          </a:solidFill>
                          <a:effectLst/>
                          <a:latin typeface="Arial"/>
                          <a:cs typeface="Arial"/>
                        </a:rPr>
                        <a:t>-13.04%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2002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1,148.08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879.82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(268.26)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452C"/>
                          </a:solidFill>
                          <a:effectLst/>
                          <a:latin typeface="Arial"/>
                          <a:cs typeface="Arial"/>
                        </a:rPr>
                        <a:t>-23.37%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2003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879.82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1,111.92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232.10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26.38%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2004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1,111.92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1,211.92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100.00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8.99%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2005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1,211.92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1,248.29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36.37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3.00%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2006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1,248.29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1,418.30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170.01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13.62%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2007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1,418.30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1,468.36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50.06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3.53%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2008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1,468.36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903.25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(565.11)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452C"/>
                          </a:solidFill>
                          <a:effectLst/>
                          <a:latin typeface="Arial"/>
                          <a:cs typeface="Arial"/>
                        </a:rPr>
                        <a:t>-38.49%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2009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903.25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1,115.10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211.85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23.45%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2010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1,115.10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1,257.64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142.54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12.78%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2011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1,257.64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1,257.60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(0.04)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0.00%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2012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1,257.60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1,426.19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168.59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13.41%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2013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1,426.19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1,848.36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422.17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29.60%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2014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1,848.36 </a:t>
                      </a: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2,058.90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210.54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 smtClean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11.39%</a:t>
                      </a:r>
                      <a:endParaRPr lang="en-US" sz="1200" b="0" i="0" u="none" strike="noStrike" dirty="0">
                        <a:solidFill>
                          <a:srgbClr val="9BBB59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2015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2,058.90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2,043.94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(14.96)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/>
                          <a:cs typeface="Arial"/>
                        </a:rPr>
                        <a:t>-0.73%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2016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2,043.94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2,238.83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194.89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Arial"/>
                          <a:cs typeface="Arial"/>
                        </a:rPr>
                        <a:t>9.54%</a:t>
                      </a:r>
                      <a:endParaRPr lang="en-US" sz="1200" b="0" i="0" u="none" strike="noStrike" dirty="0">
                        <a:solidFill>
                          <a:schemeClr val="accent3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9757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 descr="tt_Standard &amp; Poors Logo cop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17" y="165100"/>
            <a:ext cx="2043919" cy="90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4016" y="2256367"/>
            <a:ext cx="7628084" cy="3580467"/>
          </a:xfrm>
          <a:prstGeom prst="rect">
            <a:avLst/>
          </a:prstGeom>
          <a:noFill/>
          <a:effectLst>
            <a:glow rad="101600">
              <a:schemeClr val="tx1">
                <a:alpha val="75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Wingdings" charset="2"/>
              <a:buChar char="§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Mercado 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de valores fundado 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en 1817 bajo el nombre ‘New 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York Stock &amp; Exchange </a:t>
            </a:r>
            <a:r>
              <a:rPr lang="es-ES" sz="1600" dirty="0" err="1">
                <a:solidFill>
                  <a:schemeClr val="bg1"/>
                </a:solidFill>
                <a:latin typeface="Arial"/>
                <a:cs typeface="Arial"/>
              </a:rPr>
              <a:t>Board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’, conocido 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como ‘</a:t>
            </a:r>
            <a:r>
              <a:rPr lang="es-ES" sz="1600" dirty="0" err="1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 Big </a:t>
            </a:r>
            <a:r>
              <a:rPr lang="es-ES" sz="1600" dirty="0" err="1">
                <a:solidFill>
                  <a:schemeClr val="bg1"/>
                </a:solidFill>
                <a:latin typeface="Arial"/>
                <a:cs typeface="Arial"/>
              </a:rPr>
              <a:t>Board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’</a:t>
            </a: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spcAft>
                <a:spcPts val="1000"/>
              </a:spcAft>
              <a:buFont typeface="Wingdings" charset="2"/>
              <a:buChar char="§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En 1918 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se consolida como el mayor mercado de valores del 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mundo</a:t>
            </a: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spcAft>
                <a:spcPts val="1000"/>
              </a:spcAft>
              <a:buFont typeface="Wingdings" charset="2"/>
              <a:buChar char="§"/>
            </a:pP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Promedio diario 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de 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transacciones (252 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días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): US$169 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billones</a:t>
            </a: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spcAft>
                <a:spcPts val="1000"/>
              </a:spcAft>
              <a:buFont typeface="Wingdings" charset="2"/>
              <a:buChar char="§"/>
            </a:pP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Volumen anual 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de transacciones: 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US$ 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20.161 trillones (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2013)</a:t>
            </a:r>
          </a:p>
          <a:p>
            <a:pPr marL="285750" indent="-285750">
              <a:spcAft>
                <a:spcPts val="1000"/>
              </a:spcAft>
              <a:buFont typeface="Wingdings" charset="2"/>
              <a:buChar char="§"/>
            </a:pP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Mayor mercado del mundo por 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capitalización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: US$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19.3 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trillones 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(6/2016)</a:t>
            </a: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spcAft>
                <a:spcPts val="1000"/>
              </a:spcAft>
              <a:buFont typeface="Wingdings" charset="2"/>
              <a:buChar char="§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Ubicada en 11 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Wall 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St., Nueva York, </a:t>
            </a:r>
            <a:r>
              <a:rPr lang="es-ES" sz="1600" dirty="0" err="1" smtClean="0">
                <a:solidFill>
                  <a:schemeClr val="bg1"/>
                </a:solidFill>
                <a:latin typeface="Arial"/>
                <a:cs typeface="Arial"/>
              </a:rPr>
              <a:t>NY</a:t>
            </a: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spcAft>
                <a:spcPts val="1000"/>
              </a:spcAft>
              <a:buFont typeface="Wingdings" charset="2"/>
              <a:buChar char="§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Plena automatización electrónica a partir 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de 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Enero 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2007</a:t>
            </a:r>
          </a:p>
          <a:p>
            <a:pPr marL="285750" indent="-285750">
              <a:spcAft>
                <a:spcPts val="1000"/>
              </a:spcAft>
              <a:buFont typeface="Wingdings" charset="2"/>
              <a:buChar char="§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Operada 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por ‘NYSE </a:t>
            </a:r>
            <a:r>
              <a:rPr lang="es-ES" sz="1600" dirty="0" err="1">
                <a:solidFill>
                  <a:schemeClr val="bg1"/>
                </a:solidFill>
                <a:latin typeface="Arial"/>
                <a:cs typeface="Arial"/>
              </a:rPr>
              <a:t>Euronext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’</a:t>
            </a:r>
          </a:p>
          <a:p>
            <a:pPr marL="285750" indent="-285750">
              <a:spcAft>
                <a:spcPts val="1000"/>
              </a:spcAft>
              <a:buFont typeface="Wingdings" charset="2"/>
              <a:buChar char="§"/>
            </a:pP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8317" y="444500"/>
            <a:ext cx="3735292" cy="1143000"/>
            <a:chOff x="398317" y="444500"/>
            <a:chExt cx="3735292" cy="1143000"/>
          </a:xfrm>
        </p:grpSpPr>
        <p:pic>
          <p:nvPicPr>
            <p:cNvPr id="2" name="Picture 1" descr="NYSE_Euronext_2012_logo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223"/>
            <a:stretch/>
          </p:blipFill>
          <p:spPr>
            <a:xfrm>
              <a:off x="398317" y="444500"/>
              <a:ext cx="1074884" cy="1143000"/>
            </a:xfrm>
            <a:prstGeom prst="rect">
              <a:avLst/>
            </a:prstGeom>
          </p:spPr>
        </p:pic>
        <p:pic>
          <p:nvPicPr>
            <p:cNvPr id="6" name="Picture 5" descr="NYSE_Euronext_2012_logo.png"/>
            <p:cNvPicPr>
              <a:picLocks noChangeAspect="1"/>
            </p:cNvPicPr>
            <p:nvPr/>
          </p:nvPicPr>
          <p:blipFill rotWithShape="1">
            <a:blip r:embed="rId4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77"/>
            <a:stretch/>
          </p:blipFill>
          <p:spPr>
            <a:xfrm>
              <a:off x="1473200" y="444500"/>
              <a:ext cx="2660409" cy="114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42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56173" y="4072467"/>
            <a:ext cx="8298164" cy="0"/>
          </a:xfrm>
          <a:prstGeom prst="line">
            <a:avLst/>
          </a:prstGeom>
          <a:ln w="5715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3125125528"/>
              </p:ext>
            </p:extLst>
          </p:nvPr>
        </p:nvGraphicFramePr>
        <p:xfrm>
          <a:off x="26349" y="1885950"/>
          <a:ext cx="9091303" cy="3568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-1" y="441980"/>
            <a:ext cx="9004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solidFill>
                  <a:schemeClr val="bg1"/>
                </a:solidFill>
                <a:latin typeface="Arial"/>
                <a:cs typeface="Arial"/>
              </a:rPr>
              <a:t>S&amp;P 500 </a:t>
            </a:r>
            <a:r>
              <a:rPr lang="es-ES" sz="2000" dirty="0" err="1" smtClean="0">
                <a:solidFill>
                  <a:schemeClr val="bg1"/>
                </a:solidFill>
                <a:latin typeface="Arial"/>
                <a:cs typeface="Arial"/>
              </a:rPr>
              <a:t>Index</a:t>
            </a:r>
            <a:r>
              <a:rPr lang="es-ES" sz="2000" dirty="0" smtClean="0">
                <a:solidFill>
                  <a:schemeClr val="bg1"/>
                </a:solidFill>
                <a:latin typeface="Arial"/>
                <a:cs typeface="Arial"/>
              </a:rPr>
              <a:t>		Rendimiento Histórico </a:t>
            </a:r>
            <a:endParaRPr lang="es-E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8" name="Picture 7" descr="tt_Standard &amp; Poors Logo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17" y="165100"/>
            <a:ext cx="2043919" cy="90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-1" y="530880"/>
            <a:ext cx="9004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 smtClean="0">
                <a:solidFill>
                  <a:schemeClr val="bg1"/>
                </a:solidFill>
                <a:latin typeface="Arial"/>
                <a:cs typeface="Arial"/>
              </a:rPr>
              <a:t>NASDAQ-100		Rendimiento Histórico</a:t>
            </a:r>
            <a:endParaRPr lang="es-E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906464"/>
              </p:ext>
            </p:extLst>
          </p:nvPr>
        </p:nvGraphicFramePr>
        <p:xfrm>
          <a:off x="205699" y="1422392"/>
          <a:ext cx="4264904" cy="4612809"/>
        </p:xfrm>
        <a:graphic>
          <a:graphicData uri="http://schemas.openxmlformats.org/drawingml/2006/table">
            <a:tbl>
              <a:tblPr/>
              <a:tblGrid>
                <a:gridCol w="554052"/>
                <a:gridCol w="927713"/>
                <a:gridCol w="927713"/>
                <a:gridCol w="927713"/>
                <a:gridCol w="927713"/>
              </a:tblGrid>
              <a:tr h="438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Año</a:t>
                      </a:r>
                      <a:endParaRPr lang="en-US" sz="1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1288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Precio</a:t>
                      </a:r>
                      <a:r>
                        <a:rPr lang="en-US" sz="120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Inicial</a:t>
                      </a:r>
                      <a:endParaRPr lang="en-US" sz="1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1288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Precio</a:t>
                      </a:r>
                      <a:r>
                        <a:rPr lang="en-US" sz="120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 Final</a:t>
                      </a:r>
                      <a:endParaRPr lang="en-US" sz="1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1288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Ganancia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/>
                      </a:r>
                      <a:b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</a:br>
                      <a: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(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Pérdida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)</a:t>
                      </a:r>
                      <a:endParaRPr lang="en-US" sz="1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1288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Ganancia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/>
                      </a:r>
                      <a:b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</a:br>
                      <a:r>
                        <a:rPr lang="en-US" sz="120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(</a:t>
                      </a:r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Pérdida</a:t>
                      </a:r>
                      <a:r>
                        <a:rPr lang="en-US" sz="120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) % </a:t>
                      </a:r>
                      <a:endParaRPr lang="en-US" sz="1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1288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1981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101.08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97.85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(3.23)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FF452C"/>
                          </a:solidFill>
                          <a:effectLst/>
                          <a:latin typeface="Arial"/>
                          <a:cs typeface="Arial"/>
                        </a:rPr>
                        <a:t>-3.20%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1982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97.85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116.14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18.30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18.70%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1983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116.14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139.26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23.11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19.90%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1984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139.26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123.52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(15.74)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FF452C"/>
                          </a:solidFill>
                          <a:effectLst/>
                          <a:latin typeface="Arial"/>
                          <a:cs typeface="Arial"/>
                        </a:rPr>
                        <a:t>-11.30%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1985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123.52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132.29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8.77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7.10%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1986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132.29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141.40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9.11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6.89%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1987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141.40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156.25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14.85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10.50%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1988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156.25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177.41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21.16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13.54%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1989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177.41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223.84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46.43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26.17%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1990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223.84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200.53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(23.31)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FF452C"/>
                          </a:solidFill>
                          <a:effectLst/>
                          <a:latin typeface="Arial"/>
                          <a:cs typeface="Arial"/>
                        </a:rPr>
                        <a:t>-10.41%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1991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200.53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330.86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130.33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64.99%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1992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330.86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360.18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29.32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8.86%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1993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360.18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398.28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38.10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10.58%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1994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398.28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404.27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5.99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1.50%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1995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404.27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576.23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171.96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42.54%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1996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576.23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821.36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245.13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42.54%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1997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821.36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990.83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169.47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20.63%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1998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990.83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1,836.01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845.18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85.30%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865825"/>
              </p:ext>
            </p:extLst>
          </p:nvPr>
        </p:nvGraphicFramePr>
        <p:xfrm>
          <a:off x="4656428" y="1422392"/>
          <a:ext cx="4264904" cy="4612809"/>
        </p:xfrm>
        <a:graphic>
          <a:graphicData uri="http://schemas.openxmlformats.org/drawingml/2006/table">
            <a:tbl>
              <a:tblPr/>
              <a:tblGrid>
                <a:gridCol w="554052"/>
                <a:gridCol w="927713"/>
                <a:gridCol w="927713"/>
                <a:gridCol w="927713"/>
                <a:gridCol w="927713"/>
              </a:tblGrid>
              <a:tr h="438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Año</a:t>
                      </a:r>
                      <a:endParaRPr lang="en-US" sz="1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1288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Precio</a:t>
                      </a:r>
                      <a:r>
                        <a:rPr lang="en-US" sz="120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Inicial</a:t>
                      </a:r>
                      <a:endParaRPr lang="en-US" sz="1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1288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Precio</a:t>
                      </a:r>
                      <a:r>
                        <a:rPr lang="en-US" sz="120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 Final</a:t>
                      </a:r>
                      <a:endParaRPr lang="en-US" sz="1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1288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Ganancia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/>
                      </a:r>
                      <a:b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</a:br>
                      <a: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(</a:t>
                      </a:r>
                      <a:r>
                        <a:rPr lang="en-US" sz="1200" b="1" i="0" u="none" strike="noStrike" baseline="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Pérdida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)</a:t>
                      </a:r>
                      <a:endParaRPr lang="en-US" sz="1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1288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Ganancia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/>
                      </a:r>
                      <a:br>
                        <a:rPr lang="en-US" sz="1200" b="1" i="0" u="none" strike="noStrike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</a:br>
                      <a:r>
                        <a:rPr lang="en-US" sz="120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(</a:t>
                      </a:r>
                      <a:r>
                        <a:rPr lang="en-US" sz="1200" b="1" i="0" u="none" strike="noStrike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Pérdida</a:t>
                      </a:r>
                      <a:r>
                        <a:rPr lang="en-US" sz="120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) % </a:t>
                      </a:r>
                      <a:endParaRPr lang="en-US" sz="1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885" marR="12885" marT="12885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1999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1,836.01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3,707.83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1871.82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101.95%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3,707.83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2,341.70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(1366.13)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FF452C"/>
                          </a:solidFill>
                          <a:effectLst/>
                          <a:latin typeface="Arial"/>
                          <a:cs typeface="Arial"/>
                        </a:rPr>
                        <a:t>-36.84%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2001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2,341.70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1,577.05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(764.65)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FF452C"/>
                          </a:solidFill>
                          <a:effectLst/>
                          <a:latin typeface="Arial"/>
                          <a:cs typeface="Arial"/>
                        </a:rPr>
                        <a:t>-32.65%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2002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1,577.05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984.36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(592.69)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FF452C"/>
                          </a:solidFill>
                          <a:effectLst/>
                          <a:latin typeface="Arial"/>
                          <a:cs typeface="Arial"/>
                        </a:rPr>
                        <a:t>-37.58%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2003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984.36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1,467.92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483.56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49.12%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2004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1,467.92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1,621.12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153.20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10.44%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2005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1,621.12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1,645.20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24.08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1.49%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2006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1,645.20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1,756.90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111.70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6.79%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2007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1,756.90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2,084.93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328.03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9BBB59"/>
                          </a:solidFill>
                          <a:effectLst/>
                          <a:latin typeface="Arial"/>
                          <a:cs typeface="Arial"/>
                        </a:rPr>
                        <a:t>18.67%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2008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2,084.93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1,211.65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(873.28)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 dirty="0">
                          <a:solidFill>
                            <a:srgbClr val="FF452C"/>
                          </a:solidFill>
                          <a:effectLst/>
                          <a:latin typeface="Arial"/>
                          <a:cs typeface="Arial"/>
                        </a:rPr>
                        <a:t>-41.89%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2009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1,211.65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1,860.31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648.66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accent3"/>
                          </a:solidFill>
                          <a:effectLst/>
                          <a:latin typeface="Arial"/>
                          <a:cs typeface="Arial"/>
                        </a:rPr>
                        <a:t>53.54%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2010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1,860.31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2,217.86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357.55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/>
                          <a:cs typeface="Arial"/>
                        </a:rPr>
                        <a:t>19.22%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2011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2,217.86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2,277.83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59.97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accent3"/>
                          </a:solidFill>
                          <a:effectLst/>
                          <a:latin typeface="Arial"/>
                          <a:cs typeface="Arial"/>
                        </a:rPr>
                        <a:t>2.70%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2012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2,277.83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2,660.93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383.10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accent3"/>
                          </a:solidFill>
                          <a:effectLst/>
                          <a:latin typeface="Arial"/>
                          <a:cs typeface="Arial"/>
                        </a:rPr>
                        <a:t>16.82%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2013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2,660.93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3,592.00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931.07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accent3"/>
                          </a:solidFill>
                          <a:effectLst/>
                          <a:latin typeface="Arial"/>
                          <a:cs typeface="Arial"/>
                        </a:rPr>
                        <a:t>34.99%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2014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3,592.00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4,236.28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644.28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accent3"/>
                          </a:solidFill>
                          <a:effectLst/>
                          <a:latin typeface="Arial"/>
                          <a:cs typeface="Arial"/>
                        </a:rPr>
                        <a:t>17.94%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2015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4,236.28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4,593.27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356.99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/>
                          <a:cs typeface="Arial"/>
                        </a:rPr>
                        <a:t>8.43%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2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2016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4,593.27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4,863.62</a:t>
                      </a:r>
                      <a:endParaRPr lang="hr-HR" sz="12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270.35 </a:t>
                      </a:r>
                      <a:endParaRPr lang="nb-NO" sz="12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Arial"/>
                          <a:cs typeface="Arial"/>
                        </a:rPr>
                        <a:t>5.89%</a:t>
                      </a:r>
                      <a:endParaRPr lang="hr-HR" sz="1200" b="0" i="0" u="none" strike="noStrike" dirty="0">
                        <a:solidFill>
                          <a:schemeClr val="accent3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424D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 descr="nasdaq_logo_2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0" y="241300"/>
            <a:ext cx="2771131" cy="874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672456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" y="530880"/>
            <a:ext cx="9004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 smtClean="0">
                <a:solidFill>
                  <a:schemeClr val="bg1"/>
                </a:solidFill>
                <a:latin typeface="Arial"/>
                <a:cs typeface="Arial"/>
              </a:rPr>
              <a:t>NASDAQ-100		Rendimiento Histórico</a:t>
            </a:r>
            <a:endParaRPr lang="es-E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9" name="Picture 8" descr="nasdaq_logo_2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0" y="241300"/>
            <a:ext cx="2771131" cy="8744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Connector 7"/>
          <p:cNvCxnSpPr/>
          <p:nvPr/>
        </p:nvCxnSpPr>
        <p:spPr>
          <a:xfrm>
            <a:off x="647709" y="4114800"/>
            <a:ext cx="8334739" cy="0"/>
          </a:xfrm>
          <a:prstGeom prst="line">
            <a:avLst/>
          </a:prstGeom>
          <a:ln w="5715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4042998045"/>
              </p:ext>
            </p:extLst>
          </p:nvPr>
        </p:nvGraphicFramePr>
        <p:xfrm>
          <a:off x="-3384" y="1912578"/>
          <a:ext cx="9150769" cy="3591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5618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shutterstock_155244101.jpg"/>
          <p:cNvPicPr>
            <a:picLocks noChangeAspect="1"/>
          </p:cNvPicPr>
          <p:nvPr/>
        </p:nvPicPr>
        <p:blipFill rotWithShape="1">
          <a:blip r:embed="rId3" cstate="email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1849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-18631" y="423334"/>
            <a:ext cx="9162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chemeClr val="bg1"/>
                </a:solidFill>
                <a:latin typeface="Arial"/>
                <a:cs typeface="Arial"/>
              </a:rPr>
              <a:t>MÉTODO DE CRÉDITO – FÓRMULA</a:t>
            </a:r>
            <a:endParaRPr lang="es-E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772400" y="4732236"/>
            <a:ext cx="12566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smtClean="0">
                <a:solidFill>
                  <a:schemeClr val="bg1"/>
                </a:solidFill>
                <a:latin typeface="Arial"/>
                <a:cs typeface="Arial"/>
              </a:rPr>
              <a:t>Valor </a:t>
            </a:r>
          </a:p>
          <a:p>
            <a:pPr algn="ctr"/>
            <a:r>
              <a:rPr lang="es-ES" sz="1400" dirty="0" smtClean="0">
                <a:solidFill>
                  <a:schemeClr val="bg1"/>
                </a:solidFill>
                <a:latin typeface="Arial"/>
                <a:cs typeface="Arial"/>
              </a:rPr>
              <a:t>Acumulado</a:t>
            </a:r>
            <a:br>
              <a:rPr lang="es-ES" sz="1400" dirty="0" smtClean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s-ES" sz="1400" dirty="0" smtClean="0">
                <a:solidFill>
                  <a:schemeClr val="bg1"/>
                </a:solidFill>
                <a:latin typeface="Arial"/>
                <a:cs typeface="Arial"/>
              </a:rPr>
              <a:t>en Póliza*</a:t>
            </a:r>
            <a:endParaRPr lang="es-E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Equal 48"/>
          <p:cNvSpPr/>
          <p:nvPr/>
        </p:nvSpPr>
        <p:spPr>
          <a:xfrm>
            <a:off x="7477876" y="5116352"/>
            <a:ext cx="254085" cy="155098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5901" y="4870736"/>
            <a:ext cx="952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smtClean="0">
                <a:solidFill>
                  <a:schemeClr val="bg1"/>
                </a:solidFill>
                <a:latin typeface="Arial"/>
                <a:cs typeface="Arial"/>
              </a:rPr>
              <a:t>Primas </a:t>
            </a:r>
            <a:br>
              <a:rPr lang="es-ES" sz="1400" dirty="0" smtClean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s-ES" sz="1400" dirty="0" smtClean="0">
                <a:solidFill>
                  <a:schemeClr val="bg1"/>
                </a:solidFill>
                <a:latin typeface="Arial"/>
                <a:cs typeface="Arial"/>
              </a:rPr>
              <a:t>Pagadas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49555" y="5680678"/>
            <a:ext cx="8444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solidFill>
                  <a:schemeClr val="bg1"/>
                </a:solidFill>
                <a:latin typeface="Arial"/>
                <a:cs typeface="Arial"/>
              </a:rPr>
              <a:t>* Se acredita 1% en los años de desempeño negativo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3672133" y="4596705"/>
            <a:ext cx="4548373" cy="1115494"/>
            <a:chOff x="1932233" y="4596705"/>
            <a:chExt cx="4548373" cy="1115494"/>
          </a:xfrm>
        </p:grpSpPr>
        <p:sp>
          <p:nvSpPr>
            <p:cNvPr id="53" name="TextBox 52"/>
            <p:cNvSpPr txBox="1"/>
            <p:nvPr/>
          </p:nvSpPr>
          <p:spPr>
            <a:xfrm>
              <a:off x="2540001" y="4870736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bg1"/>
                  </a:solidFill>
                  <a:latin typeface="Arial"/>
                  <a:cs typeface="Arial"/>
                </a:rPr>
                <a:t>Desempeño </a:t>
              </a:r>
            </a:p>
            <a:p>
              <a:pPr algn="ctr"/>
              <a:r>
                <a:rPr lang="es-ES" sz="1400" dirty="0">
                  <a:solidFill>
                    <a:schemeClr val="bg1"/>
                  </a:solidFill>
                  <a:latin typeface="Arial"/>
                  <a:cs typeface="Arial"/>
                </a:rPr>
                <a:t>d</a:t>
              </a:r>
              <a:r>
                <a:rPr lang="es-ES" sz="1400" dirty="0" smtClean="0">
                  <a:solidFill>
                    <a:schemeClr val="bg1"/>
                  </a:solidFill>
                  <a:latin typeface="Arial"/>
                  <a:cs typeface="Arial"/>
                </a:rPr>
                <a:t>el índice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01708" y="4870736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bg1"/>
                  </a:solidFill>
                  <a:latin typeface="Arial"/>
                  <a:cs typeface="Arial"/>
                </a:rPr>
                <a:t>Factor de</a:t>
              </a:r>
            </a:p>
            <a:p>
              <a:pPr algn="ctr"/>
              <a:r>
                <a:rPr lang="es-ES" sz="1400" dirty="0" smtClean="0">
                  <a:solidFill>
                    <a:schemeClr val="bg1"/>
                  </a:solidFill>
                  <a:latin typeface="Arial"/>
                  <a:cs typeface="Arial"/>
                </a:rPr>
                <a:t>Participación</a:t>
              </a:r>
              <a:endParaRPr lang="es-ES" sz="14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55" name="Multiply 54"/>
            <p:cNvSpPr/>
            <p:nvPr/>
          </p:nvSpPr>
          <p:spPr>
            <a:xfrm>
              <a:off x="4080332" y="5036704"/>
              <a:ext cx="195938" cy="314394"/>
            </a:xfrm>
            <a:prstGeom prst="mathMultiply">
              <a:avLst/>
            </a:prstGeom>
            <a:solidFill>
              <a:schemeClr val="accent1"/>
            </a:solidFill>
            <a:ln w="63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 dirty="0">
                <a:latin typeface="Arial"/>
                <a:cs typeface="Arial"/>
              </a:endParaRPr>
            </a:p>
          </p:txBody>
        </p:sp>
        <p:sp>
          <p:nvSpPr>
            <p:cNvPr id="56" name="Plus 55"/>
            <p:cNvSpPr>
              <a:spLocks noChangeAspect="1"/>
            </p:cNvSpPr>
            <p:nvPr/>
          </p:nvSpPr>
          <p:spPr>
            <a:xfrm>
              <a:off x="2457870" y="5077853"/>
              <a:ext cx="234393" cy="232097"/>
            </a:xfrm>
            <a:prstGeom prst="mathPlus">
              <a:avLst/>
            </a:prstGeom>
            <a:solidFill>
              <a:schemeClr val="accent1"/>
            </a:solidFill>
            <a:ln w="63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>
                <a:latin typeface="Arial"/>
                <a:cs typeface="Arial"/>
              </a:endParaRPr>
            </a:p>
          </p:txBody>
        </p:sp>
        <p:pic>
          <p:nvPicPr>
            <p:cNvPr id="57" name="Picture 56" descr="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233" y="4596705"/>
              <a:ext cx="1834774" cy="1115494"/>
            </a:xfrm>
            <a:prstGeom prst="rect">
              <a:avLst/>
            </a:prstGeom>
          </p:spPr>
        </p:pic>
        <p:pic>
          <p:nvPicPr>
            <p:cNvPr id="58" name="Picture 57" descr="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5832" y="4599753"/>
              <a:ext cx="1834774" cy="1109398"/>
            </a:xfrm>
            <a:prstGeom prst="rect">
              <a:avLst/>
            </a:prstGeom>
          </p:spPr>
        </p:pic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341" y="1955799"/>
            <a:ext cx="1847518" cy="197068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2863851" y="1231900"/>
            <a:ext cx="952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smtClean="0">
                <a:solidFill>
                  <a:schemeClr val="bg1"/>
                </a:solidFill>
                <a:latin typeface="Arial"/>
                <a:cs typeface="Arial"/>
              </a:rPr>
              <a:t>Primas </a:t>
            </a:r>
            <a:br>
              <a:rPr lang="es-ES" sz="1400" dirty="0" smtClean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s-ES" sz="1400" dirty="0" smtClean="0">
                <a:solidFill>
                  <a:schemeClr val="bg1"/>
                </a:solidFill>
                <a:latin typeface="Arial"/>
                <a:cs typeface="Arial"/>
              </a:rPr>
              <a:t>Pagadas</a:t>
            </a:r>
          </a:p>
        </p:txBody>
      </p:sp>
      <p:sp>
        <p:nvSpPr>
          <p:cNvPr id="61" name="Down Arrow 60"/>
          <p:cNvSpPr/>
          <p:nvPr/>
        </p:nvSpPr>
        <p:spPr>
          <a:xfrm>
            <a:off x="3291693" y="1755120"/>
            <a:ext cx="136094" cy="342900"/>
          </a:xfrm>
          <a:prstGeom prst="downArrow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chemeClr val="accent6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4455275" y="2500292"/>
            <a:ext cx="3557815" cy="621338"/>
            <a:chOff x="4455275" y="2500292"/>
            <a:chExt cx="3557815" cy="621338"/>
          </a:xfrm>
        </p:grpSpPr>
        <p:sp>
          <p:nvSpPr>
            <p:cNvPr id="63" name="TextBox 62"/>
            <p:cNvSpPr txBox="1"/>
            <p:nvPr/>
          </p:nvSpPr>
          <p:spPr>
            <a:xfrm>
              <a:off x="4785475" y="2534910"/>
              <a:ext cx="3227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solidFill>
                    <a:schemeClr val="bg1"/>
                  </a:solidFill>
                  <a:latin typeface="Arial"/>
                  <a:cs typeface="Arial"/>
                </a:rPr>
                <a:t>Desempeño del índice </a:t>
              </a:r>
            </a:p>
            <a:p>
              <a:r>
                <a:rPr lang="es-ES" sz="1400" dirty="0" smtClean="0">
                  <a:solidFill>
                    <a:schemeClr val="bg1"/>
                  </a:solidFill>
                  <a:latin typeface="Arial"/>
                  <a:cs typeface="Arial"/>
                </a:rPr>
                <a:t>x Factor de Participación</a:t>
              </a:r>
            </a:p>
          </p:txBody>
        </p:sp>
        <p:sp>
          <p:nvSpPr>
            <p:cNvPr id="64" name="Curved Left Arrow 63"/>
            <p:cNvSpPr/>
            <p:nvPr/>
          </p:nvSpPr>
          <p:spPr>
            <a:xfrm flipV="1">
              <a:off x="4455275" y="2500292"/>
              <a:ext cx="286464" cy="621338"/>
            </a:xfrm>
            <a:prstGeom prst="curvedLeftArrow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ln>
                  <a:solidFill>
                    <a:schemeClr val="accent6"/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65" name="Picture 64" descr="agu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690" y="2717799"/>
            <a:ext cx="1854564" cy="1210921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714169" y="2997547"/>
            <a:ext cx="1256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smtClean="0">
                <a:solidFill>
                  <a:schemeClr val="bg1"/>
                </a:solidFill>
                <a:latin typeface="Arial"/>
                <a:cs typeface="Arial"/>
              </a:rPr>
              <a:t>Valor </a:t>
            </a:r>
          </a:p>
          <a:p>
            <a:pPr algn="ctr"/>
            <a:r>
              <a:rPr lang="es-ES" sz="1400" dirty="0" smtClean="0">
                <a:solidFill>
                  <a:schemeClr val="bg1"/>
                </a:solidFill>
                <a:latin typeface="Arial"/>
                <a:cs typeface="Arial"/>
              </a:rPr>
              <a:t>Acumulado</a:t>
            </a:r>
            <a:endParaRPr lang="es-E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4059840" y="3424023"/>
            <a:ext cx="3166460" cy="700572"/>
            <a:chOff x="4059840" y="3424023"/>
            <a:chExt cx="3166460" cy="700572"/>
          </a:xfrm>
        </p:grpSpPr>
        <p:sp>
          <p:nvSpPr>
            <p:cNvPr id="68" name="TextBox 67"/>
            <p:cNvSpPr txBox="1"/>
            <p:nvPr/>
          </p:nvSpPr>
          <p:spPr>
            <a:xfrm>
              <a:off x="4512425" y="3601375"/>
              <a:ext cx="27138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solidFill>
                    <a:schemeClr val="bg1"/>
                  </a:solidFill>
                  <a:latin typeface="Arial"/>
                  <a:cs typeface="Arial"/>
                </a:rPr>
                <a:t>Cargo Administrativo </a:t>
              </a:r>
            </a:p>
            <a:p>
              <a:r>
                <a:rPr lang="es-ES" sz="1400" dirty="0" smtClean="0">
                  <a:solidFill>
                    <a:schemeClr val="bg1"/>
                  </a:solidFill>
                  <a:latin typeface="Arial"/>
                  <a:cs typeface="Arial"/>
                </a:rPr>
                <a:t>Costo de Mortalidad</a:t>
              </a:r>
              <a:endParaRPr lang="es-ES" sz="14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pic>
          <p:nvPicPr>
            <p:cNvPr id="69" name="Picture 68" descr="grifo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9840" y="3424023"/>
              <a:ext cx="451104" cy="536448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1217986" y="4870736"/>
            <a:ext cx="3161088" cy="523220"/>
            <a:chOff x="1217986" y="4870736"/>
            <a:chExt cx="3161088" cy="523220"/>
          </a:xfrm>
        </p:grpSpPr>
        <p:sp>
          <p:nvSpPr>
            <p:cNvPr id="71" name="TextBox 70"/>
            <p:cNvSpPr txBox="1"/>
            <p:nvPr/>
          </p:nvSpPr>
          <p:spPr>
            <a:xfrm>
              <a:off x="1399415" y="4870736"/>
              <a:ext cx="16195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bg1"/>
                  </a:solidFill>
                  <a:latin typeface="Arial"/>
                  <a:cs typeface="Arial"/>
                </a:rPr>
                <a:t>Cargo</a:t>
              </a:r>
            </a:p>
            <a:p>
              <a:pPr algn="ctr"/>
              <a:r>
                <a:rPr lang="es-ES" sz="1400" dirty="0" smtClean="0">
                  <a:solidFill>
                    <a:schemeClr val="bg1"/>
                  </a:solidFill>
                  <a:latin typeface="Arial"/>
                  <a:cs typeface="Arial"/>
                </a:rPr>
                <a:t>Administrativo</a:t>
              </a:r>
              <a:endParaRPr lang="es-ES" sz="14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098800" y="4870736"/>
              <a:ext cx="12802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smtClean="0">
                  <a:solidFill>
                    <a:schemeClr val="bg1"/>
                  </a:solidFill>
                  <a:latin typeface="Arial"/>
                  <a:cs typeface="Arial"/>
                </a:rPr>
                <a:t>Costo de</a:t>
              </a:r>
              <a:endParaRPr lang="es-ES" sz="1400" dirty="0" smtClean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algn="ctr"/>
              <a:r>
                <a:rPr lang="es-ES" sz="1400" dirty="0" smtClean="0">
                  <a:solidFill>
                    <a:schemeClr val="bg1"/>
                  </a:solidFill>
                  <a:latin typeface="Arial"/>
                  <a:cs typeface="Arial"/>
                </a:rPr>
                <a:t>Mortalidad</a:t>
              </a:r>
              <a:endParaRPr lang="es-ES" sz="14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73" name="Minus 72"/>
            <p:cNvSpPr/>
            <p:nvPr/>
          </p:nvSpPr>
          <p:spPr>
            <a:xfrm>
              <a:off x="2951239" y="5100938"/>
              <a:ext cx="254001" cy="185926"/>
            </a:xfrm>
            <a:prstGeom prst="mathMin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 dirty="0">
                <a:latin typeface="Arial"/>
                <a:cs typeface="Arial"/>
              </a:endParaRPr>
            </a:p>
          </p:txBody>
        </p:sp>
        <p:sp>
          <p:nvSpPr>
            <p:cNvPr id="74" name="Minus 73"/>
            <p:cNvSpPr/>
            <p:nvPr/>
          </p:nvSpPr>
          <p:spPr>
            <a:xfrm>
              <a:off x="1217986" y="5100938"/>
              <a:ext cx="254001" cy="185926"/>
            </a:xfrm>
            <a:prstGeom prst="mathMin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 dirty="0">
                <a:latin typeface="Arial"/>
                <a:cs typeface="Arial"/>
              </a:endParaRPr>
            </a:p>
          </p:txBody>
        </p:sp>
      </p:grpSp>
      <p:pic>
        <p:nvPicPr>
          <p:cNvPr id="36" name="Picture 35" descr="template-05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9565"/>
            <a:ext cx="9144000" cy="1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1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 animBg="1"/>
      <p:bldP spid="50" grpId="0"/>
      <p:bldP spid="51" grpId="0"/>
      <p:bldP spid="60" grpId="0"/>
      <p:bldP spid="61" grpId="0" animBg="1"/>
      <p:bldP spid="6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utterstock_155244101.jpg"/>
          <p:cNvPicPr>
            <a:picLocks noChangeAspect="1"/>
          </p:cNvPicPr>
          <p:nvPr/>
        </p:nvPicPr>
        <p:blipFill rotWithShape="1">
          <a:blip r:embed="rId3" cstate="email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1849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83731" y="1113020"/>
            <a:ext cx="1943099" cy="4926296"/>
          </a:xfrm>
          <a:prstGeom prst="rect">
            <a:avLst/>
          </a:prstGeom>
          <a:solidFill>
            <a:srgbClr val="E41F5C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Rectangle 19"/>
          <p:cNvSpPr/>
          <p:nvPr/>
        </p:nvSpPr>
        <p:spPr>
          <a:xfrm>
            <a:off x="4110568" y="1117253"/>
            <a:ext cx="1921932" cy="3739734"/>
          </a:xfrm>
          <a:prstGeom prst="rect">
            <a:avLst/>
          </a:prstGeom>
          <a:solidFill>
            <a:schemeClr val="accent3">
              <a:alpha val="7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2194983" y="1115137"/>
            <a:ext cx="1765132" cy="2545257"/>
          </a:xfrm>
          <a:prstGeom prst="rect">
            <a:avLst/>
          </a:prstGeom>
          <a:solidFill>
            <a:srgbClr val="10386C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angle 4"/>
          <p:cNvSpPr/>
          <p:nvPr/>
        </p:nvSpPr>
        <p:spPr>
          <a:xfrm>
            <a:off x="2286000" y="-26533115"/>
            <a:ext cx="4572000" cy="599242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b="1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b="1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2333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chemeClr val="bg1"/>
                </a:solidFill>
                <a:latin typeface="Arial"/>
                <a:cs typeface="Arial"/>
              </a:rPr>
              <a:t>ILUSTRACIÓN</a:t>
            </a: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595817"/>
              </p:ext>
            </p:extLst>
          </p:nvPr>
        </p:nvGraphicFramePr>
        <p:xfrm>
          <a:off x="1017171" y="1113020"/>
          <a:ext cx="7109659" cy="4921458"/>
        </p:xfrm>
        <a:graphic>
          <a:graphicData uri="http://schemas.openxmlformats.org/drawingml/2006/table">
            <a:tbl>
              <a:tblPr/>
              <a:tblGrid>
                <a:gridCol w="326557"/>
                <a:gridCol w="326106"/>
                <a:gridCol w="389014"/>
                <a:gridCol w="133921"/>
                <a:gridCol w="589487"/>
                <a:gridCol w="589487"/>
                <a:gridCol w="589487"/>
                <a:gridCol w="152400"/>
                <a:gridCol w="636242"/>
                <a:gridCol w="636242"/>
                <a:gridCol w="636242"/>
                <a:gridCol w="157141"/>
                <a:gridCol w="649111"/>
                <a:gridCol w="649111"/>
                <a:gridCol w="649111"/>
              </a:tblGrid>
              <a:tr h="122288">
                <a:tc>
                  <a:txBody>
                    <a:bodyPr/>
                    <a:lstStyle/>
                    <a:p>
                      <a:pPr algn="l" fontAlgn="ctr"/>
                      <a:endParaRPr lang="en-US" sz="5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5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5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VARIACIÓN</a:t>
                      </a:r>
                      <a:r>
                        <a:rPr lang="en-US" sz="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 EN EL </a:t>
                      </a:r>
                      <a:r>
                        <a:rPr lang="en-US" sz="8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ÍNDICE</a:t>
                      </a:r>
                      <a:r>
                        <a:rPr lang="en-US" sz="8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 </a:t>
                      </a:r>
                      <a:br>
                        <a:rPr lang="en-US" sz="8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</a:br>
                      <a:r>
                        <a:rPr lang="en-US" sz="8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DESDE</a:t>
                      </a:r>
                      <a:r>
                        <a:rPr lang="en-US" sz="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 2001 HASTA 2016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VARIACIÓN</a:t>
                      </a:r>
                      <a:r>
                        <a:rPr lang="en-US" sz="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 EN EL </a:t>
                      </a:r>
                      <a:r>
                        <a:rPr lang="en-US" sz="8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ÍNDICE</a:t>
                      </a:r>
                      <a:r>
                        <a:rPr lang="en-US" sz="8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 </a:t>
                      </a:r>
                      <a:br>
                        <a:rPr lang="en-US" sz="8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</a:br>
                      <a:r>
                        <a:rPr lang="en-US" sz="8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DESDE</a:t>
                      </a:r>
                      <a:r>
                        <a:rPr lang="en-US" sz="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 1991 HASTA 2016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INTERÉS</a:t>
                      </a:r>
                      <a:r>
                        <a:rPr lang="en-US" sz="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MÍNIMO</a:t>
                      </a:r>
                      <a:r>
                        <a:rPr lang="en-US" sz="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8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GARANTIZADO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4510">
                <a:tc>
                  <a:txBody>
                    <a:bodyPr/>
                    <a:lstStyle/>
                    <a:p>
                      <a:pPr algn="l" fontAlgn="ctr"/>
                      <a:endParaRPr lang="en-US" sz="5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5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5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168145">
                <a:tc>
                  <a:txBody>
                    <a:bodyPr/>
                    <a:lstStyle/>
                    <a:p>
                      <a:pPr algn="l" fontAlgn="ctr"/>
                      <a:endParaRPr lang="en-US" sz="5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5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5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ES_tradnl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(15 </a:t>
                      </a:r>
                      <a:r>
                        <a:rPr lang="es-ES_tradnl" sz="11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AÑOS)</a:t>
                      </a:r>
                      <a:endParaRPr lang="es-ES_tradnl" sz="11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ES_tradnl" sz="11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(25 AÑOS)</a:t>
                      </a:r>
                      <a:endParaRPr lang="es-ES_tradnl" sz="11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ES_tradnl" sz="11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1%</a:t>
                      </a:r>
                      <a:endParaRPr lang="es-ES_tradnl" sz="11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093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Final</a:t>
                      </a:r>
                      <a:r>
                        <a:rPr lang="en-US" sz="700" b="0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700" b="0" i="0" u="none" strike="noStrike" baseline="0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Año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Edad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Prima </a:t>
                      </a:r>
                      <a:r>
                        <a:rPr lang="en-US" sz="700" b="0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Anual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Valor </a:t>
                      </a:r>
                      <a:br>
                        <a:rPr lang="en-US" sz="7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</a:br>
                      <a:r>
                        <a:rPr lang="en-US" sz="700" b="0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Acumulado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Valor  </a:t>
                      </a:r>
                      <a:br>
                        <a:rPr lang="en-US" sz="7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</a:br>
                      <a:r>
                        <a:rPr lang="en-US" sz="700" b="0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Efectivo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Beneficio</a:t>
                      </a:r>
                      <a:r>
                        <a:rPr lang="en-US" sz="7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    </a:t>
                      </a:r>
                      <a:br>
                        <a:rPr lang="en-US" sz="7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</a:br>
                      <a:r>
                        <a:rPr lang="en-US" sz="700" b="0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por</a:t>
                      </a:r>
                      <a:r>
                        <a:rPr lang="en-US" sz="700" b="0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700" b="0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Muerte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Valor </a:t>
                      </a:r>
                      <a:br>
                        <a:rPr lang="en-US" sz="7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</a:br>
                      <a:r>
                        <a:rPr lang="en-US" sz="700" b="0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Acumulado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Valor  </a:t>
                      </a:r>
                      <a:br>
                        <a:rPr lang="en-US" sz="7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</a:br>
                      <a:r>
                        <a:rPr lang="en-US" sz="700" b="0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Efectivo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Beneficio</a:t>
                      </a:r>
                      <a:r>
                        <a:rPr lang="en-US" sz="7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    </a:t>
                      </a:r>
                      <a:br>
                        <a:rPr lang="en-US" sz="7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</a:br>
                      <a:r>
                        <a:rPr lang="en-US" sz="700" b="0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por</a:t>
                      </a:r>
                      <a:r>
                        <a:rPr lang="en-US" sz="7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700" b="0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Muerte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Valor </a:t>
                      </a:r>
                      <a:br>
                        <a:rPr lang="en-US" sz="7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</a:br>
                      <a:r>
                        <a:rPr lang="en-US" sz="700" b="0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Acumulado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Valor  </a:t>
                      </a:r>
                      <a:br>
                        <a:rPr lang="en-US" sz="7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</a:br>
                      <a:r>
                        <a:rPr lang="en-US" sz="700" b="0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Efectivo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Beneficio</a:t>
                      </a:r>
                      <a:r>
                        <a:rPr lang="en-US" sz="7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    </a:t>
                      </a:r>
                      <a:br>
                        <a:rPr lang="en-US" sz="7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</a:br>
                      <a:r>
                        <a:rPr lang="en-US" sz="700" b="0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por</a:t>
                      </a:r>
                      <a:r>
                        <a:rPr lang="en-US" sz="7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700" b="0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Muerte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46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4,363</a:t>
                      </a:r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1,698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1,816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1,698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47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5,445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uk-UA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5,359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4,868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48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9,215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8,527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8,019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49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12,376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12,988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11,151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112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16,145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3,165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17,927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4,947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14,256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1,276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51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21,394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9,644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23,396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11,646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17,327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5,577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52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24,473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13,925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29,451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18,903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20,353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9,806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53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30,578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21,198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36,171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26,791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23,338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13,958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9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54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37,360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29,115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39,293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31,048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26,287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18,042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55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40,845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33,077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42,385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34,618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29,198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21,430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l" fontAlgn="ctr"/>
                      <a:endParaRPr lang="en-US" sz="3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3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3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3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3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3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3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3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3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56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49,404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43,929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46,063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40,588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32,686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27,211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57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58,924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54,759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55,164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50,999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36,113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31,948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13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58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69,560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66,070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62,871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cs-CZ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59,381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39,506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36,016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14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59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77,309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75,889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66,694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65,274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42,884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41,464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60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95,963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95,963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85,362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85,362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58,813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58,813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16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61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106,576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106,576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99,098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99,098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62,297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62,297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17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62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117,974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117,974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uk-UA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103,160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uk-UA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103,160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65,721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65,721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18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63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130,230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130,230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118,974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118,974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69,083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69,083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19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64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143,438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143,438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136,742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136,742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72,392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72,392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65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159,912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159,912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144,808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144,808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76,790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76,790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21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66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177,980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177,980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168,031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168,031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81,225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81,225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22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67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197,818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197,818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194,586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cs-CZ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194,586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85,672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85,672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23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68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219,616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219,616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259,147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224,971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224,971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265,466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90,118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90,118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69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243,355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243,355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284,725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246,437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246,437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288,331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94,523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94,523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70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269,150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269,150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312,215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264,753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264,753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307,114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98,874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98,874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7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26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71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297,160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297,160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341,734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292,646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292,646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336,543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103,094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103,094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7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27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72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327,660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327,660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370,255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323,047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323,047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365,043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107,255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107,255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7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28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73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360,888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360,888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400,585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uk-UA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356,196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uk-UA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356,196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uk-UA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395,378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111,330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111,330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7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29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74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397,122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397,122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432,863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uk-UA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392,377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uk-UA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392,377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427,691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115,322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115,322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7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30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75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436,674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436,674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467,241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431,905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431,905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462,139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119,224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119,224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7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31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76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479,861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479,861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503,854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475,105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475,105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cs-CZ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498,860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122,826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122,826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7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32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77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526,762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526,762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553,100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522,064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522,064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548,167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126,068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126,068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7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33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78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577,662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577,662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606,545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573,074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573,074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601,728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128,857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128,857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716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34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79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632,855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632,855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664,498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628,440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628,440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659,862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131,077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131,077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35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80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4,238 </a:t>
                      </a: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692,650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692,650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727,282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688,480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688,480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722,904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132,604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132,604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250,000</a:t>
                      </a:r>
                    </a:p>
                  </a:txBody>
                  <a:tcPr marL="12700" marT="1270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Down Arrow 10"/>
          <p:cNvSpPr/>
          <p:nvPr/>
        </p:nvSpPr>
        <p:spPr>
          <a:xfrm>
            <a:off x="2755897" y="1901323"/>
            <a:ext cx="355600" cy="1759071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194983" y="2640049"/>
            <a:ext cx="1765132" cy="279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en-US" sz="1400" b="1" dirty="0" err="1" smtClean="0">
                <a:solidFill>
                  <a:schemeClr val="tx2"/>
                </a:solidFill>
                <a:latin typeface="Arial"/>
                <a:cs typeface="Arial"/>
              </a:rPr>
              <a:t>HISTÓRICO</a:t>
            </a:r>
            <a:endParaRPr lang="en-US" sz="14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4720156" y="1901323"/>
            <a:ext cx="355600" cy="295566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10569" y="3262354"/>
            <a:ext cx="1921932" cy="279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en-US" sz="1400" b="1" dirty="0" err="1">
                <a:solidFill>
                  <a:srgbClr val="008000"/>
                </a:solidFill>
                <a:latin typeface="Arial"/>
                <a:cs typeface="Arial"/>
              </a:rPr>
              <a:t>HISTÓRICO</a:t>
            </a:r>
            <a:endParaRPr lang="en-US" sz="1400" b="1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2755897" y="3740284"/>
            <a:ext cx="355600" cy="229419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4720156" y="4927312"/>
            <a:ext cx="355600" cy="110716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186516" y="4743935"/>
            <a:ext cx="1774276" cy="279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en-US" sz="1400" b="1" dirty="0" err="1" smtClean="0">
                <a:solidFill>
                  <a:schemeClr val="tx2"/>
                </a:solidFill>
                <a:latin typeface="Arial"/>
                <a:cs typeface="Arial"/>
              </a:rPr>
              <a:t>PROMEDIO</a:t>
            </a:r>
            <a:r>
              <a:rPr lang="en-US" sz="1400" b="1" dirty="0" smtClean="0">
                <a:solidFill>
                  <a:schemeClr val="tx2"/>
                </a:solidFill>
                <a:latin typeface="Arial"/>
                <a:cs typeface="Arial"/>
              </a:rPr>
              <a:t> %</a:t>
            </a:r>
            <a:endParaRPr lang="en-US" sz="14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10569" y="5334904"/>
            <a:ext cx="1921932" cy="279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en-US" sz="1400" b="1" dirty="0" err="1" smtClean="0">
                <a:solidFill>
                  <a:srgbClr val="008000"/>
                </a:solidFill>
                <a:latin typeface="Arial"/>
                <a:cs typeface="Arial"/>
              </a:rPr>
              <a:t>PROMEDIO</a:t>
            </a:r>
            <a:r>
              <a:rPr lang="en-US" sz="1400" b="1" dirty="0" smtClean="0">
                <a:solidFill>
                  <a:srgbClr val="008000"/>
                </a:solidFill>
                <a:latin typeface="Arial"/>
                <a:cs typeface="Arial"/>
              </a:rPr>
              <a:t> %</a:t>
            </a:r>
            <a:endParaRPr lang="en-US" sz="1400" b="1" dirty="0">
              <a:solidFill>
                <a:srgbClr val="008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05904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9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utterstock_155244101.jpg"/>
          <p:cNvPicPr>
            <a:picLocks noChangeAspect="1"/>
          </p:cNvPicPr>
          <p:nvPr/>
        </p:nvPicPr>
        <p:blipFill rotWithShape="1">
          <a:blip r:embed="rId3" cstate="email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184900"/>
          </a:xfrm>
          <a:prstGeom prst="rect">
            <a:avLst/>
          </a:prstGeom>
        </p:spPr>
      </p:pic>
      <p:pic>
        <p:nvPicPr>
          <p:cNvPr id="13" name="Picture 12" descr="template-05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9565"/>
            <a:ext cx="9144000" cy="158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42333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chemeClr val="bg1"/>
                </a:solidFill>
                <a:latin typeface="Arial"/>
                <a:cs typeface="Arial"/>
              </a:rPr>
              <a:t>TASAS DE INTERÉS HISTÓRICAS</a:t>
            </a:r>
            <a:br>
              <a:rPr lang="es-ES" sz="2400" dirty="0" smtClean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s-ES" sz="2000" dirty="0" smtClean="0">
                <a:solidFill>
                  <a:schemeClr val="bg1"/>
                </a:solidFill>
                <a:latin typeface="Arial"/>
                <a:cs typeface="Arial"/>
              </a:rPr>
              <a:t>-Aplicadas a Ilustración-</a:t>
            </a:r>
            <a:endParaRPr lang="es-ES" sz="1600" dirty="0">
              <a:solidFill>
                <a:schemeClr val="bg1"/>
              </a:solidFill>
              <a:latin typeface="Oswald Light"/>
              <a:cs typeface="Oswald Light"/>
            </a:endParaRPr>
          </a:p>
        </p:txBody>
      </p:sp>
      <p:sp>
        <p:nvSpPr>
          <p:cNvPr id="18" name="文字方塊 16"/>
          <p:cNvSpPr txBox="1"/>
          <p:nvPr/>
        </p:nvSpPr>
        <p:spPr>
          <a:xfrm>
            <a:off x="1071038" y="2484434"/>
            <a:ext cx="6985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dirty="0" smtClean="0">
                <a:solidFill>
                  <a:schemeClr val="bg1"/>
                </a:solidFill>
                <a:latin typeface="Arial"/>
                <a:cs typeface="Arial"/>
              </a:rPr>
              <a:t>							</a:t>
            </a:r>
            <a:r>
              <a:rPr lang="en-US" altLang="zh-TW" u="sng" dirty="0" smtClean="0">
                <a:solidFill>
                  <a:schemeClr val="bg1"/>
                </a:solidFill>
                <a:latin typeface="Arial"/>
                <a:cs typeface="Arial"/>
              </a:rPr>
              <a:t>15 </a:t>
            </a:r>
            <a:r>
              <a:rPr lang="en-US" altLang="zh-TW" u="sng" dirty="0" err="1" smtClean="0">
                <a:solidFill>
                  <a:schemeClr val="bg1"/>
                </a:solidFill>
                <a:latin typeface="Arial"/>
                <a:cs typeface="Arial"/>
              </a:rPr>
              <a:t>Años</a:t>
            </a:r>
            <a:r>
              <a:rPr lang="en-US" altLang="zh-TW" dirty="0">
                <a:solidFill>
                  <a:schemeClr val="bg1"/>
                </a:solidFill>
                <a:latin typeface="Arial"/>
                <a:cs typeface="Arial"/>
              </a:rPr>
              <a:t>	</a:t>
            </a:r>
            <a:r>
              <a:rPr lang="en-US" altLang="zh-TW" dirty="0" smtClean="0">
                <a:solidFill>
                  <a:schemeClr val="bg1"/>
                </a:solidFill>
                <a:latin typeface="Arial"/>
                <a:cs typeface="Arial"/>
              </a:rPr>
              <a:t>  	</a:t>
            </a:r>
            <a:r>
              <a:rPr lang="en-US" altLang="zh-TW" u="sng" dirty="0" smtClean="0">
                <a:solidFill>
                  <a:schemeClr val="bg1"/>
                </a:solidFill>
                <a:latin typeface="Arial"/>
                <a:cs typeface="Arial"/>
              </a:rPr>
              <a:t>25 </a:t>
            </a:r>
            <a:r>
              <a:rPr lang="en-US" altLang="zh-TW" u="sng" dirty="0" err="1" smtClean="0">
                <a:solidFill>
                  <a:schemeClr val="bg1"/>
                </a:solidFill>
                <a:latin typeface="Arial"/>
                <a:cs typeface="Arial"/>
              </a:rPr>
              <a:t>Años</a:t>
            </a:r>
            <a:r>
              <a:rPr lang="en-US" altLang="zh-TW" dirty="0">
                <a:solidFill>
                  <a:schemeClr val="bg1"/>
                </a:solidFill>
                <a:latin typeface="Arial"/>
                <a:cs typeface="Arial"/>
              </a:rPr>
              <a:t>	</a:t>
            </a:r>
            <a:r>
              <a:rPr lang="en-US" altLang="zh-TW" dirty="0" smtClean="0">
                <a:solidFill>
                  <a:schemeClr val="bg1"/>
                </a:solidFill>
                <a:latin typeface="Arial"/>
                <a:cs typeface="Arial"/>
              </a:rPr>
              <a:t>    	</a:t>
            </a:r>
            <a:endParaRPr lang="en-US" altLang="zh-TW" u="sng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altLang="zh-TW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altLang="zh-TW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ro-RO" altLang="zh-TW" dirty="0">
                <a:solidFill>
                  <a:schemeClr val="bg1"/>
                </a:solidFill>
                <a:latin typeface="Arial"/>
                <a:cs typeface="Arial"/>
              </a:rPr>
              <a:t>STANDARD &amp; POOR´S 500	</a:t>
            </a:r>
            <a:r>
              <a:rPr lang="ro-RO" altLang="zh-TW" dirty="0" smtClean="0">
                <a:solidFill>
                  <a:schemeClr val="bg1"/>
                </a:solidFill>
                <a:latin typeface="Arial"/>
                <a:cs typeface="Arial"/>
              </a:rPr>
              <a:t>	6.47% </a:t>
            </a:r>
            <a:r>
              <a:rPr lang="ro-RO" altLang="zh-TW" dirty="0">
                <a:solidFill>
                  <a:schemeClr val="bg1"/>
                </a:solidFill>
                <a:latin typeface="Arial"/>
                <a:cs typeface="Arial"/>
              </a:rPr>
              <a:t>	   	</a:t>
            </a:r>
            <a:r>
              <a:rPr lang="ro-RO" altLang="zh-TW" dirty="0" smtClean="0">
                <a:solidFill>
                  <a:schemeClr val="bg1"/>
                </a:solidFill>
                <a:latin typeface="Arial"/>
                <a:cs typeface="Arial"/>
              </a:rPr>
              <a:t>6.75%</a:t>
            </a:r>
            <a:r>
              <a:rPr lang="ro-RO" altLang="zh-TW" dirty="0">
                <a:solidFill>
                  <a:schemeClr val="bg1"/>
                </a:solidFill>
                <a:latin typeface="Arial"/>
                <a:cs typeface="Arial"/>
              </a:rPr>
              <a:t>	    	</a:t>
            </a:r>
          </a:p>
          <a:p>
            <a:r>
              <a:rPr lang="ro-RO" altLang="zh-TW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</a:p>
          <a:p>
            <a:r>
              <a:rPr lang="ro-RO" altLang="zh-TW" dirty="0">
                <a:solidFill>
                  <a:schemeClr val="bg1"/>
                </a:solidFill>
                <a:latin typeface="Arial"/>
                <a:cs typeface="Arial"/>
              </a:rPr>
              <a:t>NASDAQ </a:t>
            </a:r>
            <a:r>
              <a:rPr lang="ro-RO" altLang="zh-TW" dirty="0" smtClean="0">
                <a:solidFill>
                  <a:schemeClr val="bg1"/>
                </a:solidFill>
                <a:latin typeface="Arial"/>
                <a:cs typeface="Arial"/>
              </a:rPr>
              <a:t>100	                		7.52%</a:t>
            </a:r>
            <a:r>
              <a:rPr lang="ro-RO" altLang="zh-TW" dirty="0">
                <a:solidFill>
                  <a:schemeClr val="bg1"/>
                </a:solidFill>
                <a:latin typeface="Arial"/>
                <a:cs typeface="Arial"/>
              </a:rPr>
              <a:t>	   	</a:t>
            </a:r>
            <a:r>
              <a:rPr lang="ro-RO" altLang="zh-TW" dirty="0" smtClean="0">
                <a:solidFill>
                  <a:schemeClr val="bg1"/>
                </a:solidFill>
                <a:latin typeface="Arial"/>
                <a:cs typeface="Arial"/>
              </a:rPr>
              <a:t>7.62% </a:t>
            </a:r>
            <a:r>
              <a:rPr lang="ro-RO" altLang="zh-TW" dirty="0">
                <a:solidFill>
                  <a:schemeClr val="bg1"/>
                </a:solidFill>
                <a:latin typeface="Arial"/>
                <a:cs typeface="Arial"/>
              </a:rPr>
              <a:t>	     	</a:t>
            </a:r>
          </a:p>
          <a:p>
            <a:endParaRPr lang="en-US" altLang="zh-TW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endParaRPr lang="zh-TW" alt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1595165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chemeClr val="bg1"/>
                </a:solidFill>
                <a:latin typeface="Arial"/>
                <a:cs typeface="Arial"/>
              </a:rPr>
              <a:t>2016</a:t>
            </a:r>
          </a:p>
          <a:p>
            <a:pPr algn="ctr"/>
            <a:endParaRPr lang="es-ES" dirty="0">
              <a:solidFill>
                <a:schemeClr val="bg1"/>
              </a:solidFill>
              <a:latin typeface="Oswald Light"/>
              <a:cs typeface="Oswald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7221176"/>
      </p:ext>
    </p:extLst>
  </p:cSld>
  <p:clrMapOvr>
    <a:masterClrMapping/>
  </p:clrMapOvr>
  <p:transition xmlns:p14="http://schemas.microsoft.com/office/powerpoint/2010/main" spd="slow">
    <p:circl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utterstock_164777909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pic>
        <p:nvPicPr>
          <p:cNvPr id="5" name="Picture 4" descr="best indexed pastilla PP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79600"/>
            <a:ext cx="2743200" cy="30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2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4016" y="1392767"/>
            <a:ext cx="8491684" cy="4129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 smtClean="0">
                <a:solidFill>
                  <a:schemeClr val="bg1"/>
                </a:solidFill>
                <a:latin typeface="Arial"/>
                <a:cs typeface="Arial"/>
              </a:rPr>
              <a:t>NATIONAL</a:t>
            </a:r>
            <a:r>
              <a:rPr lang="es-ES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1400" dirty="0" err="1" smtClean="0">
                <a:solidFill>
                  <a:schemeClr val="bg1"/>
                </a:solidFill>
                <a:latin typeface="Arial"/>
                <a:cs typeface="Arial"/>
              </a:rPr>
              <a:t>ASSOCIATION</a:t>
            </a:r>
            <a:r>
              <a:rPr lang="es-ES" sz="1400" dirty="0" smtClean="0">
                <a:solidFill>
                  <a:schemeClr val="bg1"/>
                </a:solidFill>
                <a:latin typeface="Arial"/>
                <a:cs typeface="Arial"/>
              </a:rPr>
              <a:t> OF </a:t>
            </a:r>
            <a:r>
              <a:rPr lang="es-ES" sz="1400" dirty="0" err="1" smtClean="0">
                <a:solidFill>
                  <a:schemeClr val="bg1"/>
                </a:solidFill>
                <a:latin typeface="Arial"/>
                <a:cs typeface="Arial"/>
              </a:rPr>
              <a:t>SECURITIES</a:t>
            </a:r>
            <a:r>
              <a:rPr lang="es-ES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br>
              <a:rPr lang="es-ES" sz="1400" dirty="0" smtClean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s-ES" sz="1400" dirty="0" err="1" smtClean="0">
                <a:solidFill>
                  <a:schemeClr val="bg1"/>
                </a:solidFill>
                <a:latin typeface="Arial"/>
                <a:cs typeface="Arial"/>
              </a:rPr>
              <a:t>DEALERS</a:t>
            </a:r>
            <a:r>
              <a:rPr lang="es-ES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1400" dirty="0" err="1" smtClean="0">
                <a:solidFill>
                  <a:schemeClr val="bg1"/>
                </a:solidFill>
                <a:latin typeface="Arial"/>
                <a:cs typeface="Arial"/>
              </a:rPr>
              <a:t>AUTOMATED</a:t>
            </a:r>
            <a:r>
              <a:rPr lang="es-ES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1400" dirty="0" err="1" smtClean="0">
                <a:solidFill>
                  <a:schemeClr val="bg1"/>
                </a:solidFill>
                <a:latin typeface="Arial"/>
                <a:cs typeface="Arial"/>
              </a:rPr>
              <a:t>QUOTATIONS</a:t>
            </a:r>
            <a:r>
              <a:rPr lang="es-ES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s-ES" sz="1400" u="sng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endParaRPr lang="es-ES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endParaRPr lang="es-ES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spcAft>
                <a:spcPts val="1000"/>
              </a:spcAft>
              <a:buFont typeface="Wingdings" charset="2"/>
              <a:buChar char="§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Establecido en 1971 como un sistema de cotizaciones</a:t>
            </a: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spcAft>
                <a:spcPts val="1000"/>
              </a:spcAft>
              <a:buFont typeface="Wingdings" charset="2"/>
              <a:buChar char="§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En 1987 se constituye como el primer  mercado bursátil electrónico del mundo</a:t>
            </a: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spcAft>
                <a:spcPts val="1000"/>
              </a:spcAft>
              <a:buFont typeface="Wingdings" charset="2"/>
              <a:buChar char="§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Contribuye a disminuir el margen entre el precio de oferta y de demanda</a:t>
            </a: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spcAft>
                <a:spcPts val="1000"/>
              </a:spcAft>
              <a:buFont typeface="Wingdings" charset="2"/>
              <a:buChar char="§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Primer mercado bursátil ‘On-Line’ 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–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 agrega capacidad total y volumen</a:t>
            </a: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spcAft>
                <a:spcPts val="1000"/>
              </a:spcAft>
              <a:buFont typeface="Wingdings" charset="2"/>
              <a:buChar char="§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Juega un papel fundamental en el desarrollo financiero de las compañías tecnológicas. Menores requisitos de capitalización en su inscripción y participación en el mercado</a:t>
            </a: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spcAft>
                <a:spcPts val="1000"/>
              </a:spcAft>
              <a:buFont typeface="Wingdings" charset="2"/>
              <a:buChar char="§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NASDAQ: la plataforma financiera de la industria ‘</a:t>
            </a:r>
            <a:r>
              <a:rPr lang="es-ES" sz="1600" dirty="0" err="1" smtClean="0">
                <a:solidFill>
                  <a:schemeClr val="bg1"/>
                </a:solidFill>
                <a:latin typeface="Arial"/>
                <a:cs typeface="Arial"/>
              </a:rPr>
              <a:t>Tech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’ en el mundo</a:t>
            </a: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spcAft>
                <a:spcPts val="1000"/>
              </a:spcAft>
              <a:buFont typeface="Wingdings" charset="2"/>
              <a:buChar char="§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Proclamado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como ‘el mercado bursátil de los próximos 100 años’</a:t>
            </a: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spcAft>
                <a:spcPts val="1000"/>
              </a:spcAft>
            </a:pP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" name="Picture 1" descr="nasdaq_logo_2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299" y="381000"/>
            <a:ext cx="3286941" cy="10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5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558" y="2180167"/>
            <a:ext cx="8182842" cy="245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Wingdings" charset="2"/>
              <a:buChar char="§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Índice bursátil de relevancia mundial</a:t>
            </a:r>
          </a:p>
          <a:p>
            <a:pPr marL="285750" indent="-285750">
              <a:spcAft>
                <a:spcPts val="1000"/>
              </a:spcAft>
              <a:buFont typeface="Wingdings" charset="2"/>
              <a:buChar char="§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Compuesto por las 500 compañías más grandes por capitalización de los EE.UU.</a:t>
            </a: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spcAft>
                <a:spcPts val="1000"/>
              </a:spcAft>
              <a:buFont typeface="Wingdings" charset="2"/>
              <a:buChar char="§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Considerado el índice más representativo del mercado</a:t>
            </a:r>
          </a:p>
          <a:p>
            <a:pPr marL="285750" indent="-285750">
              <a:spcAft>
                <a:spcPts val="1000"/>
              </a:spcAft>
              <a:buFont typeface="Wingdings" charset="2"/>
              <a:buChar char="§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Valoración diaria del índice por capitalización; a mayor capitalización, mayor impacto en la valoración del índice</a:t>
            </a:r>
          </a:p>
          <a:p>
            <a:pPr marL="285750" indent="-285750">
              <a:spcAft>
                <a:spcPts val="1000"/>
              </a:spcAft>
              <a:buFont typeface="Wingdings" charset="2"/>
              <a:buChar char="§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Establecido en 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1932 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con </a:t>
            </a:r>
            <a:r>
              <a:rPr lang="es-ES" sz="1600" dirty="0">
                <a:solidFill>
                  <a:schemeClr val="bg1"/>
                </a:solidFill>
                <a:latin typeface="Arial"/>
                <a:cs typeface="Arial"/>
              </a:rPr>
              <a:t>233 </a:t>
            </a: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compañías, actualizado en 1957 a 500</a:t>
            </a:r>
            <a:endParaRPr lang="es-ES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spcAft>
                <a:spcPts val="1000"/>
              </a:spcAft>
              <a:buFont typeface="Wingdings" charset="2"/>
              <a:buChar char="§"/>
            </a:pPr>
            <a:r>
              <a:rPr lang="es-ES" sz="1600" dirty="0" smtClean="0">
                <a:solidFill>
                  <a:schemeClr val="bg1"/>
                </a:solidFill>
                <a:latin typeface="Arial"/>
                <a:cs typeface="Arial"/>
              </a:rPr>
              <a:t>S&amp;P 500: Solidez y Seguridad</a:t>
            </a:r>
          </a:p>
        </p:txBody>
      </p:sp>
      <p:pic>
        <p:nvPicPr>
          <p:cNvPr id="4" name="Picture 3" descr="template-05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9565"/>
            <a:ext cx="9144000" cy="15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2700" y="596021"/>
            <a:ext cx="914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>
                <a:solidFill>
                  <a:schemeClr val="bg1"/>
                </a:solidFill>
                <a:latin typeface="Arial"/>
                <a:cs typeface="Arial"/>
              </a:rPr>
              <a:t>S&amp;P</a:t>
            </a:r>
            <a:r>
              <a:rPr lang="es-ES" sz="2400" dirty="0" smtClean="0">
                <a:solidFill>
                  <a:schemeClr val="bg1"/>
                </a:solidFill>
                <a:latin typeface="Arial"/>
                <a:cs typeface="Arial"/>
              </a:rPr>
              <a:t> 500</a:t>
            </a:r>
          </a:p>
        </p:txBody>
      </p:sp>
      <p:pic>
        <p:nvPicPr>
          <p:cNvPr id="11" name="Picture 10" descr="tt_Standard &amp; Poors Logo cop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917" y="165100"/>
            <a:ext cx="2043919" cy="90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1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flythrough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3M_ok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444" y="1456539"/>
            <a:ext cx="933487" cy="486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60" descr="chevron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7199" y="4874204"/>
            <a:ext cx="1135804" cy="108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Picture 64" descr="Apple_User_Groups.png"/>
          <p:cNvPicPr>
            <a:picLocks noChangeAspect="1"/>
          </p:cNvPicPr>
          <p:nvPr/>
        </p:nvPicPr>
        <p:blipFill>
          <a:blip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76" y="5284784"/>
            <a:ext cx="559622" cy="692532"/>
          </a:xfrm>
          <a:prstGeom prst="rect">
            <a:avLst/>
          </a:prstGeom>
        </p:spPr>
      </p:pic>
      <p:pic>
        <p:nvPicPr>
          <p:cNvPr id="4" name="Picture 3" descr="Aflac.svg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964" y="2316353"/>
            <a:ext cx="1322446" cy="420497"/>
          </a:xfrm>
          <a:prstGeom prst="rect">
            <a:avLst/>
          </a:prstGeom>
        </p:spPr>
      </p:pic>
      <p:pic>
        <p:nvPicPr>
          <p:cNvPr id="5" name="Picture 4" descr="AIG_logo.svg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527" y="4371169"/>
            <a:ext cx="1001321" cy="540713"/>
          </a:xfrm>
          <a:prstGeom prst="rect">
            <a:avLst/>
          </a:prstGeom>
        </p:spPr>
      </p:pic>
      <p:pic>
        <p:nvPicPr>
          <p:cNvPr id="6" name="Picture 5" descr="amazon-logo-400x200_white_fin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74" y="3109753"/>
            <a:ext cx="1777026" cy="888513"/>
          </a:xfrm>
          <a:prstGeom prst="rect">
            <a:avLst/>
          </a:prstGeom>
        </p:spPr>
      </p:pic>
      <p:pic>
        <p:nvPicPr>
          <p:cNvPr id="9" name="Picture 8" descr="BB&amp;T_Pavilion.png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8374" y="3456667"/>
            <a:ext cx="1730026" cy="387237"/>
          </a:xfrm>
          <a:prstGeom prst="rect">
            <a:avLst/>
          </a:prstGeom>
        </p:spPr>
      </p:pic>
      <p:pic>
        <p:nvPicPr>
          <p:cNvPr id="10" name="Picture 9" descr="800px-Best_Buy_Logo_svg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8451" y="4199052"/>
            <a:ext cx="1309191" cy="901705"/>
          </a:xfrm>
          <a:prstGeom prst="rect">
            <a:avLst/>
          </a:prstGeom>
        </p:spPr>
      </p:pic>
      <p:pic>
        <p:nvPicPr>
          <p:cNvPr id="11" name="Picture 10" descr="1280px-Boeing-Logo.svg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3472" y="5290477"/>
            <a:ext cx="2681413" cy="664069"/>
          </a:xfrm>
          <a:prstGeom prst="rect">
            <a:avLst/>
          </a:prstGeom>
        </p:spPr>
      </p:pic>
      <p:pic>
        <p:nvPicPr>
          <p:cNvPr id="12" name="Picture 11" descr="Bristol-Myers_Squibb_logo.svg.png"/>
          <p:cNvPicPr>
            <a:picLocks noChangeAspect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836" y="1480889"/>
            <a:ext cx="2964530" cy="579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PNGPIX-COM-Bank-of-America-Logo-PNG-Transparent-1.pn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0532" y="2156748"/>
            <a:ext cx="2307293" cy="1030918"/>
          </a:xfrm>
          <a:prstGeom prst="rect">
            <a:avLst/>
          </a:prstGeom>
        </p:spPr>
      </p:pic>
      <p:pic>
        <p:nvPicPr>
          <p:cNvPr id="16" name="Picture 15" descr="carnival-logo_0 copywhite.png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340" y="2280149"/>
            <a:ext cx="2223522" cy="536338"/>
          </a:xfrm>
          <a:prstGeom prst="rect">
            <a:avLst/>
          </a:prstGeom>
        </p:spPr>
      </p:pic>
      <p:pic>
        <p:nvPicPr>
          <p:cNvPr id="17" name="Picture 16" descr="interface_caterpillar-100d-twocolorrev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801" y="3329614"/>
            <a:ext cx="2101599" cy="324580"/>
          </a:xfrm>
          <a:prstGeom prst="rect">
            <a:avLst/>
          </a:prstGeom>
        </p:spPr>
      </p:pic>
      <p:pic>
        <p:nvPicPr>
          <p:cNvPr id="34" name="Picture 33" descr="att_2016_logo_with_type copy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424" y="1267274"/>
            <a:ext cx="1885276" cy="942638"/>
          </a:xfrm>
          <a:prstGeom prst="rect">
            <a:avLst/>
          </a:prstGeom>
        </p:spPr>
      </p:pic>
      <p:pic>
        <p:nvPicPr>
          <p:cNvPr id="20" name="Picture 19" descr="CBS-logo1-660x375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6649" y="4090521"/>
            <a:ext cx="1768151" cy="544046"/>
          </a:xfrm>
          <a:prstGeom prst="rect">
            <a:avLst/>
          </a:prstGeom>
        </p:spPr>
      </p:pic>
      <p:pic>
        <p:nvPicPr>
          <p:cNvPr id="24" name="Picture 23" descr="tt_Standard &amp; Poors Logo copy.png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041" y="165100"/>
            <a:ext cx="2043919" cy="9075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291840" y="444806"/>
            <a:ext cx="914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>
                <a:solidFill>
                  <a:schemeClr val="bg1"/>
                </a:solidFill>
                <a:latin typeface="Arial"/>
                <a:cs typeface="Arial"/>
              </a:rPr>
              <a:t>S&amp;P</a:t>
            </a:r>
            <a:r>
              <a:rPr lang="es-ES" dirty="0" smtClean="0">
                <a:solidFill>
                  <a:schemeClr val="bg1"/>
                </a:solidFill>
                <a:latin typeface="Arial"/>
                <a:cs typeface="Arial"/>
              </a:rPr>
              <a:t> 500</a:t>
            </a:r>
            <a:endParaRPr lang="es-ES" sz="1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825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FedEx.eps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205"/>
          <a:stretch/>
        </p:blipFill>
        <p:spPr>
          <a:xfrm>
            <a:off x="6812448" y="4429360"/>
            <a:ext cx="1587641" cy="464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 descr="Ford_logo.eps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8595" y="5227187"/>
            <a:ext cx="1595347" cy="60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 descr="ebay_logo.eps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0455" y="4482515"/>
            <a:ext cx="1257801" cy="47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46" descr="Coca-Cola.eps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035" y="5347610"/>
            <a:ext cx="1453444" cy="47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 descr="FB-f-Logo__blue_144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1948" y="3405183"/>
            <a:ext cx="728641" cy="728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citigroup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117" y="3494549"/>
            <a:ext cx="861280" cy="49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cisco_1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562" y="2554704"/>
            <a:ext cx="1212390" cy="63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2000px-Exxon_Mobil_Logo.svg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2885" y="2789275"/>
            <a:ext cx="1906767" cy="358472"/>
          </a:xfrm>
          <a:prstGeom prst="rect">
            <a:avLst/>
          </a:prstGeom>
        </p:spPr>
      </p:pic>
      <p:pic>
        <p:nvPicPr>
          <p:cNvPr id="4" name="Picture 3" descr="chubb-logo.png"/>
          <p:cNvPicPr>
            <a:picLocks noChangeAspect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919" y="1367533"/>
            <a:ext cx="1057677" cy="886303"/>
          </a:xfrm>
          <a:prstGeom prst="rect">
            <a:avLst/>
          </a:prstGeom>
        </p:spPr>
      </p:pic>
      <p:pic>
        <p:nvPicPr>
          <p:cNvPr id="9" name="Picture 8" descr="PNGPIX-COM-Delta-Air-Lines-Logo-PNG-Transparent copy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8750" y="2521974"/>
            <a:ext cx="2221210" cy="485369"/>
          </a:xfrm>
          <a:prstGeom prst="rect">
            <a:avLst/>
          </a:prstGeom>
        </p:spPr>
      </p:pic>
      <p:pic>
        <p:nvPicPr>
          <p:cNvPr id="10" name="Picture 9" descr="2000px-Dow_Chemical_Company_logo.svg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2388" y="3445825"/>
            <a:ext cx="1733935" cy="598208"/>
          </a:xfrm>
          <a:prstGeom prst="rect">
            <a:avLst/>
          </a:prstGeom>
        </p:spPr>
      </p:pic>
      <p:pic>
        <p:nvPicPr>
          <p:cNvPr id="11" name="Picture 10" descr="Expedia_logo.svg.png"/>
          <p:cNvPicPr>
            <a:picLocks noChangeAspect="1"/>
          </p:cNvPicPr>
          <p:nvPr/>
        </p:nvPicPr>
        <p:blipFill>
          <a:blip r:embed="rId15" cstate="email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46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4770" y="1501543"/>
            <a:ext cx="2054882" cy="581949"/>
          </a:xfrm>
          <a:prstGeom prst="rect">
            <a:avLst/>
          </a:prstGeom>
        </p:spPr>
      </p:pic>
      <p:pic>
        <p:nvPicPr>
          <p:cNvPr id="12" name="Picture 11" descr="2000px-Colgate_palmolive_logo.svgh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155" y="1666698"/>
            <a:ext cx="2894401" cy="416794"/>
          </a:xfrm>
          <a:prstGeom prst="rect">
            <a:avLst/>
          </a:prstGeom>
        </p:spPr>
      </p:pic>
      <p:pic>
        <p:nvPicPr>
          <p:cNvPr id="20" name="Picture 19" descr="tt_Standard &amp; Poors Logo copy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041" y="165100"/>
            <a:ext cx="2043919" cy="9075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-291840" y="444806"/>
            <a:ext cx="914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>
                <a:solidFill>
                  <a:schemeClr val="bg1"/>
                </a:solidFill>
                <a:latin typeface="Arial"/>
                <a:cs typeface="Arial"/>
              </a:rPr>
              <a:t>S&amp;P</a:t>
            </a:r>
            <a:r>
              <a:rPr lang="es-ES" dirty="0" smtClean="0">
                <a:solidFill>
                  <a:schemeClr val="bg1"/>
                </a:solidFill>
                <a:latin typeface="Arial"/>
                <a:cs typeface="Arial"/>
              </a:rPr>
              <a:t> 500</a:t>
            </a:r>
            <a:endParaRPr lang="es-ES" sz="1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Picture 5" descr="Clorox_Product_logo.svg (1)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0" y="4291986"/>
            <a:ext cx="1248174" cy="754755"/>
          </a:xfrm>
          <a:prstGeom prst="rect">
            <a:avLst/>
          </a:prstGeom>
        </p:spPr>
      </p:pic>
      <p:pic>
        <p:nvPicPr>
          <p:cNvPr id="7" name="Picture 6" descr="estee-lauder-logo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398410"/>
            <a:ext cx="3657600" cy="3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6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Kraft logo 201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5191" y="3663302"/>
            <a:ext cx="1429557" cy="54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marriott.eps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33" t="6718" b="45271"/>
          <a:stretch/>
        </p:blipFill>
        <p:spPr>
          <a:xfrm>
            <a:off x="6349915" y="5495032"/>
            <a:ext cx="1960109" cy="37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url.gi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7532"/>
          <a:stretch/>
        </p:blipFill>
        <p:spPr>
          <a:xfrm>
            <a:off x="3855938" y="4556301"/>
            <a:ext cx="1058962" cy="535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 descr="harley_logo.eps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816" y="5179112"/>
            <a:ext cx="1115868" cy="857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hewlett-packard_company.eps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2343" y="1459141"/>
            <a:ext cx="697567" cy="69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GOODYEAR-LOGO-2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79" y="3879053"/>
            <a:ext cx="2011943" cy="490167"/>
          </a:xfrm>
          <a:prstGeom prst="rect">
            <a:avLst/>
          </a:prstGeom>
        </p:spPr>
      </p:pic>
      <p:pic>
        <p:nvPicPr>
          <p:cNvPr id="3" name="Picture 2" descr="General-Motors-logo-old-2000x2000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0" y="2809839"/>
            <a:ext cx="772721" cy="772721"/>
          </a:xfrm>
          <a:prstGeom prst="rect">
            <a:avLst/>
          </a:prstGeom>
        </p:spPr>
      </p:pic>
      <p:pic>
        <p:nvPicPr>
          <p:cNvPr id="4" name="Picture 3" descr="Halliburton_logo.svg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1" y="4685819"/>
            <a:ext cx="2832098" cy="202495"/>
          </a:xfrm>
          <a:prstGeom prst="rect">
            <a:avLst/>
          </a:prstGeom>
        </p:spPr>
      </p:pic>
      <p:pic>
        <p:nvPicPr>
          <p:cNvPr id="5" name="Picture 4" descr="1000px-TheHomeDepot.svg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2343" y="2392430"/>
            <a:ext cx="887016" cy="887016"/>
          </a:xfrm>
          <a:prstGeom prst="rect">
            <a:avLst/>
          </a:prstGeom>
        </p:spPr>
      </p:pic>
      <p:pic>
        <p:nvPicPr>
          <p:cNvPr id="30" name="Picture 29" descr="Kellogg's_logo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5191" y="1607270"/>
            <a:ext cx="1543365" cy="549438"/>
          </a:xfrm>
          <a:prstGeom prst="rect">
            <a:avLst/>
          </a:prstGeom>
        </p:spPr>
      </p:pic>
      <p:pic>
        <p:nvPicPr>
          <p:cNvPr id="15" name="Picture 14" descr="Johnson-Johnson-Logo-HD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799" y="5366906"/>
            <a:ext cx="2634104" cy="547308"/>
          </a:xfrm>
          <a:prstGeom prst="rect">
            <a:avLst/>
          </a:prstGeom>
        </p:spPr>
      </p:pic>
      <p:pic>
        <p:nvPicPr>
          <p:cNvPr id="33" name="Picture 32" descr="PNGPIX-COM-Kimberly-Clark-Logo-PNG-Transparent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7250" y="2724311"/>
            <a:ext cx="3305439" cy="628911"/>
          </a:xfrm>
          <a:prstGeom prst="rect">
            <a:avLst/>
          </a:prstGeom>
        </p:spPr>
      </p:pic>
      <p:pic>
        <p:nvPicPr>
          <p:cNvPr id="34" name="Picture 33" descr="1280px-Lockheed_Martin.svg.png"/>
          <p:cNvPicPr>
            <a:picLocks noChangeAspect="1"/>
          </p:cNvPicPr>
          <p:nvPr/>
        </p:nvPicPr>
        <p:blipFill>
          <a:blip r:embed="rId15" cstate="email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7105" y="4369220"/>
            <a:ext cx="3785729" cy="641799"/>
          </a:xfrm>
          <a:prstGeom prst="rect">
            <a:avLst/>
          </a:prstGeom>
        </p:spPr>
      </p:pic>
      <p:pic>
        <p:nvPicPr>
          <p:cNvPr id="20" name="Picture 19" descr="tt_Standard &amp; Poors Logo copy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041" y="165100"/>
            <a:ext cx="2043919" cy="9075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291840" y="444806"/>
            <a:ext cx="914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>
                <a:solidFill>
                  <a:schemeClr val="bg1"/>
                </a:solidFill>
                <a:latin typeface="Arial"/>
                <a:cs typeface="Arial"/>
              </a:rPr>
              <a:t>S&amp;P</a:t>
            </a:r>
            <a:r>
              <a:rPr lang="es-ES" dirty="0" smtClean="0">
                <a:solidFill>
                  <a:schemeClr val="bg1"/>
                </a:solidFill>
                <a:latin typeface="Arial"/>
                <a:cs typeface="Arial"/>
              </a:rPr>
              <a:t> 500</a:t>
            </a:r>
            <a:endParaRPr lang="es-ES" sz="1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9" name="Picture 18" descr="General_Electric_logo.svg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390" y="1507127"/>
            <a:ext cx="885303" cy="885303"/>
          </a:xfrm>
          <a:prstGeom prst="rect">
            <a:avLst/>
          </a:prstGeom>
        </p:spPr>
      </p:pic>
      <p:pic>
        <p:nvPicPr>
          <p:cNvPr id="21" name="Picture 20" descr="Intel_logo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851" y="3537374"/>
            <a:ext cx="1195589" cy="7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2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cter_and_Gamble_-_P_and_G.eps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23" t="26524" r="22173" b="32741"/>
          <a:stretch/>
        </p:blipFill>
        <p:spPr>
          <a:xfrm>
            <a:off x="6783718" y="3353957"/>
            <a:ext cx="1116531" cy="54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pepsico-300t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0514" y="4275281"/>
            <a:ext cx="1815040" cy="503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Ralph_Lauren_Home.png"/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143" y="2830161"/>
            <a:ext cx="2011680" cy="197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McDonalds-logo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742" y="3450177"/>
            <a:ext cx="698118" cy="67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mc_vrt_opt_rev_73_3x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640" y="1247862"/>
            <a:ext cx="974323" cy="804275"/>
          </a:xfrm>
          <a:prstGeom prst="rect">
            <a:avLst/>
          </a:prstGeom>
        </p:spPr>
      </p:pic>
      <p:pic>
        <p:nvPicPr>
          <p:cNvPr id="5" name="Picture 4" descr="Mattel-01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45" y="2401627"/>
            <a:ext cx="643913" cy="638650"/>
          </a:xfrm>
          <a:prstGeom prst="rect">
            <a:avLst/>
          </a:prstGeom>
        </p:spPr>
      </p:pic>
      <p:pic>
        <p:nvPicPr>
          <p:cNvPr id="7" name="Picture 6" descr="Michael_Kors_(brand)_logo.svg.png"/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78" y="4380548"/>
            <a:ext cx="1124646" cy="742442"/>
          </a:xfrm>
          <a:prstGeom prst="rect">
            <a:avLst/>
          </a:prstGeom>
        </p:spPr>
      </p:pic>
      <p:pic>
        <p:nvPicPr>
          <p:cNvPr id="10" name="Picture 9" descr="msft_logo_print-01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269" y="5579288"/>
            <a:ext cx="1699065" cy="362699"/>
          </a:xfrm>
          <a:prstGeom prst="rect">
            <a:avLst/>
          </a:prstGeom>
        </p:spPr>
      </p:pic>
      <p:pic>
        <p:nvPicPr>
          <p:cNvPr id="11" name="Picture 10" descr="monsanto.png"/>
          <p:cNvPicPr>
            <a:picLocks noChangeAspect="1"/>
          </p:cNvPicPr>
          <p:nvPr/>
        </p:nvPicPr>
        <p:blipFill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1200" y="1208495"/>
            <a:ext cx="2213669" cy="787433"/>
          </a:xfrm>
          <a:prstGeom prst="rect">
            <a:avLst/>
          </a:prstGeom>
        </p:spPr>
      </p:pic>
      <p:pic>
        <p:nvPicPr>
          <p:cNvPr id="12" name="Picture 11" descr="Motorola_logo-8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1500" y="2111185"/>
            <a:ext cx="1153068" cy="1081265"/>
          </a:xfrm>
          <a:prstGeom prst="rect">
            <a:avLst/>
          </a:prstGeom>
        </p:spPr>
      </p:pic>
      <p:pic>
        <p:nvPicPr>
          <p:cNvPr id="13" name="Picture 12" descr="Nike_logo.pn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1500" y="3524870"/>
            <a:ext cx="1153068" cy="411306"/>
          </a:xfrm>
          <a:prstGeom prst="rect">
            <a:avLst/>
          </a:prstGeom>
        </p:spPr>
      </p:pic>
      <p:pic>
        <p:nvPicPr>
          <p:cNvPr id="14" name="Picture 13" descr="Pfizer.svg.png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394" y="5211890"/>
            <a:ext cx="1097280" cy="636080"/>
          </a:xfrm>
          <a:prstGeom prst="rect">
            <a:avLst/>
          </a:prstGeom>
        </p:spPr>
      </p:pic>
      <p:pic>
        <p:nvPicPr>
          <p:cNvPr id="16" name="Picture 15" descr="PMI_2.png"/>
          <p:cNvPicPr>
            <a:picLocks noChangeAspect="1"/>
          </p:cNvPicPr>
          <p:nvPr/>
        </p:nvPicPr>
        <p:blipFill>
          <a:blip r:embed="rId17" cstate="email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0852" y="1311921"/>
            <a:ext cx="2142263" cy="1089706"/>
          </a:xfrm>
          <a:prstGeom prst="rect">
            <a:avLst/>
          </a:prstGeom>
        </p:spPr>
      </p:pic>
      <p:pic>
        <p:nvPicPr>
          <p:cNvPr id="17" name="Picture 16" descr="PNGPIX-COM-Prudential-Logo-PNG-Transparent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328" y="4066239"/>
            <a:ext cx="1577311" cy="993122"/>
          </a:xfrm>
          <a:prstGeom prst="rect">
            <a:avLst/>
          </a:prstGeom>
        </p:spPr>
      </p:pic>
      <p:pic>
        <p:nvPicPr>
          <p:cNvPr id="36" name="Picture 35" descr="Ryder_System_(logo).svg.png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0740" y="5466233"/>
            <a:ext cx="1739899" cy="475754"/>
          </a:xfrm>
          <a:prstGeom prst="rect">
            <a:avLst/>
          </a:prstGeom>
        </p:spPr>
      </p:pic>
      <p:pic>
        <p:nvPicPr>
          <p:cNvPr id="21" name="Picture 20" descr="tt_Standard &amp; Poors Logo copy.png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041" y="165100"/>
            <a:ext cx="2043919" cy="9075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291840" y="444806"/>
            <a:ext cx="914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>
                <a:solidFill>
                  <a:schemeClr val="bg1"/>
                </a:solidFill>
                <a:latin typeface="Arial"/>
                <a:cs typeface="Arial"/>
              </a:rPr>
              <a:t>S&amp;P</a:t>
            </a:r>
            <a:r>
              <a:rPr lang="es-ES" dirty="0" smtClean="0">
                <a:solidFill>
                  <a:schemeClr val="bg1"/>
                </a:solidFill>
                <a:latin typeface="Arial"/>
                <a:cs typeface="Arial"/>
              </a:rPr>
              <a:t> 500</a:t>
            </a:r>
            <a:endParaRPr lang="es-ES" sz="1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67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-291840" y="444806"/>
            <a:ext cx="914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>
                <a:solidFill>
                  <a:schemeClr val="bg1"/>
                </a:solidFill>
                <a:latin typeface="Arial"/>
                <a:cs typeface="Arial"/>
              </a:rPr>
              <a:t>S&amp;P</a:t>
            </a:r>
            <a:r>
              <a:rPr lang="es-ES" dirty="0" smtClean="0">
                <a:solidFill>
                  <a:schemeClr val="bg1"/>
                </a:solidFill>
                <a:latin typeface="Arial"/>
                <a:cs typeface="Arial"/>
              </a:rPr>
              <a:t> 500</a:t>
            </a:r>
            <a:endParaRPr lang="es-ES" sz="1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4801" y="1383440"/>
            <a:ext cx="2229832" cy="677681"/>
            <a:chOff x="4112990" y="1968500"/>
            <a:chExt cx="5448300" cy="1655824"/>
          </a:xfrm>
        </p:grpSpPr>
        <p:pic>
          <p:nvPicPr>
            <p:cNvPr id="22" name="Picture 21" descr="Sherwin_Williams.eps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179" t="11960" b="69605"/>
            <a:stretch/>
          </p:blipFill>
          <p:spPr>
            <a:xfrm>
              <a:off x="5048938" y="2386228"/>
              <a:ext cx="4512352" cy="643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Picture 22" descr="Sherwin_Williams.eps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2821" b="52589"/>
            <a:stretch/>
          </p:blipFill>
          <p:spPr>
            <a:xfrm>
              <a:off x="4112990" y="1968500"/>
              <a:ext cx="935948" cy="16558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Picture 25" descr="the walt disney-logo.png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7414" y="1684056"/>
            <a:ext cx="1806261" cy="18062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3616039" y="5668913"/>
            <a:ext cx="1725554" cy="399646"/>
            <a:chOff x="1701800" y="4549969"/>
            <a:chExt cx="4152900" cy="961831"/>
          </a:xfrm>
        </p:grpSpPr>
        <p:pic>
          <p:nvPicPr>
            <p:cNvPr id="28" name="Picture 27" descr="WALMART_MEXICO.eps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4464" b="28824"/>
            <a:stretch/>
          </p:blipFill>
          <p:spPr>
            <a:xfrm>
              <a:off x="1701800" y="4549969"/>
              <a:ext cx="3136900" cy="784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Picture 28" descr="WALMART_MEXICO.eps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5535" b="12682"/>
            <a:stretch/>
          </p:blipFill>
          <p:spPr>
            <a:xfrm>
              <a:off x="4838700" y="4549969"/>
              <a:ext cx="1016000" cy="96183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" name="Picture 29" descr="Visa_Travel_Money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1867" y="4982637"/>
            <a:ext cx="1133898" cy="346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PNGPIX-COM-Southwest-Airlines-Logo-PNG-Transparent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46" y="2332502"/>
            <a:ext cx="1894742" cy="398893"/>
          </a:xfrm>
          <a:prstGeom prst="rect">
            <a:avLst/>
          </a:prstGeom>
        </p:spPr>
      </p:pic>
      <p:pic>
        <p:nvPicPr>
          <p:cNvPr id="32" name="Picture 31" descr="staples2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916" y="2878177"/>
            <a:ext cx="1439603" cy="1079702"/>
          </a:xfrm>
          <a:prstGeom prst="rect">
            <a:avLst/>
          </a:prstGeom>
        </p:spPr>
      </p:pic>
      <p:pic>
        <p:nvPicPr>
          <p:cNvPr id="33" name="Picture 32" descr="SunTrust_Logo.svg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914" y="5164505"/>
            <a:ext cx="1207607" cy="696261"/>
          </a:xfrm>
          <a:prstGeom prst="rect">
            <a:avLst/>
          </a:prstGeom>
        </p:spPr>
      </p:pic>
      <p:pic>
        <p:nvPicPr>
          <p:cNvPr id="34" name="Picture 33" descr="starbucks_2011_true_logo-01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952" y="4039773"/>
            <a:ext cx="823531" cy="964915"/>
          </a:xfrm>
          <a:prstGeom prst="rect">
            <a:avLst/>
          </a:prstGeom>
        </p:spPr>
      </p:pic>
      <p:pic>
        <p:nvPicPr>
          <p:cNvPr id="35" name="Picture 34" descr="2000px-Tyson_Foods_logo.svg_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7487" y="1470814"/>
            <a:ext cx="1142659" cy="694165"/>
          </a:xfrm>
          <a:prstGeom prst="rect">
            <a:avLst/>
          </a:prstGeom>
        </p:spPr>
      </p:pic>
      <p:pic>
        <p:nvPicPr>
          <p:cNvPr id="36" name="Picture 35" descr="Under_armour_logo.svg.png"/>
          <p:cNvPicPr>
            <a:picLocks noChangeAspect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3933" y="2353179"/>
            <a:ext cx="969767" cy="568223"/>
          </a:xfrm>
          <a:prstGeom prst="rect">
            <a:avLst/>
          </a:prstGeom>
        </p:spPr>
      </p:pic>
      <p:pic>
        <p:nvPicPr>
          <p:cNvPr id="37" name="Picture 36" descr="United_Parcel_Service_logo_2014.svg.pn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7456" y="3200116"/>
            <a:ext cx="702721" cy="839657"/>
          </a:xfrm>
          <a:prstGeom prst="rect">
            <a:avLst/>
          </a:prstGeom>
        </p:spPr>
      </p:pic>
      <p:pic>
        <p:nvPicPr>
          <p:cNvPr id="39" name="Picture 38" descr="Screen_Shot_2015-09-02_at_2.20.55_pm.0.0.png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2576" y="4214217"/>
            <a:ext cx="1792480" cy="438130"/>
          </a:xfrm>
          <a:prstGeom prst="rect">
            <a:avLst/>
          </a:prstGeom>
        </p:spPr>
      </p:pic>
      <p:pic>
        <p:nvPicPr>
          <p:cNvPr id="40" name="Picture 39" descr="walgreens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6313" y="1383440"/>
            <a:ext cx="1668463" cy="667642"/>
          </a:xfrm>
          <a:prstGeom prst="rect">
            <a:avLst/>
          </a:prstGeom>
        </p:spPr>
      </p:pic>
      <p:pic>
        <p:nvPicPr>
          <p:cNvPr id="41" name="Picture 40" descr="2000px-Logo_Western_Union_WU.svg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8579" y="3214385"/>
            <a:ext cx="1963930" cy="551864"/>
          </a:xfrm>
          <a:prstGeom prst="rect">
            <a:avLst/>
          </a:prstGeom>
        </p:spPr>
      </p:pic>
      <p:pic>
        <p:nvPicPr>
          <p:cNvPr id="42" name="Picture 41" descr="PNGPIX-COM-Whirlpool-Corporation-Logo-PNG-Transparent-500x233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6993" y="3894379"/>
            <a:ext cx="1567102" cy="730270"/>
          </a:xfrm>
          <a:prstGeom prst="rect">
            <a:avLst/>
          </a:prstGeom>
        </p:spPr>
      </p:pic>
      <p:pic>
        <p:nvPicPr>
          <p:cNvPr id="43" name="Picture 42" descr="Xerox_2008_Logo.png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8045" y="4772938"/>
            <a:ext cx="1544998" cy="463499"/>
          </a:xfrm>
          <a:prstGeom prst="rect">
            <a:avLst/>
          </a:prstGeom>
        </p:spPr>
      </p:pic>
      <p:pic>
        <p:nvPicPr>
          <p:cNvPr id="44" name="Picture 43" descr="Yahoo_Logo_Purple.png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3100" y="5328865"/>
            <a:ext cx="2274888" cy="853083"/>
          </a:xfrm>
          <a:prstGeom prst="rect">
            <a:avLst/>
          </a:prstGeom>
        </p:spPr>
      </p:pic>
      <p:pic>
        <p:nvPicPr>
          <p:cNvPr id="25" name="Picture 24" descr="tt_Standard &amp; Poors Logo copy.png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041" y="165100"/>
            <a:ext cx="2043919" cy="90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3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31733</TotalTime>
  <Words>1539</Words>
  <Application>Microsoft Macintosh PowerPoint</Application>
  <PresentationFormat>On-screen Show (4:3)</PresentationFormat>
  <Paragraphs>1178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Indexed</dc:title>
  <dc:subject/>
  <dc:creator>BMI Companies</dc:creator>
  <cp:keywords/>
  <dc:description/>
  <cp:lastModifiedBy>Mariana Pezzulo</cp:lastModifiedBy>
  <cp:revision>1042</cp:revision>
  <cp:lastPrinted>2012-08-28T18:26:26Z</cp:lastPrinted>
  <dcterms:created xsi:type="dcterms:W3CDTF">2012-08-24T15:24:05Z</dcterms:created>
  <dcterms:modified xsi:type="dcterms:W3CDTF">2017-02-09T17:49:47Z</dcterms:modified>
  <cp:category/>
</cp:coreProperties>
</file>